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78" r:id="rId3"/>
    <p:sldId id="279" r:id="rId4"/>
    <p:sldId id="280" r:id="rId5"/>
    <p:sldId id="283" r:id="rId6"/>
    <p:sldId id="281" r:id="rId7"/>
    <p:sldId id="282" r:id="rId8"/>
    <p:sldId id="284" r:id="rId9"/>
    <p:sldId id="286" r:id="rId10"/>
    <p:sldId id="285" r:id="rId11"/>
    <p:sldId id="289" r:id="rId12"/>
    <p:sldId id="275" r:id="rId13"/>
  </p:sldIdLst>
  <p:sldSz cx="18288000" cy="10287000"/>
  <p:notesSz cx="6858000" cy="9144000"/>
  <p:embeddedFontLst>
    <p:embeddedFont>
      <p:font typeface="Gordita Bold" panose="020B0604020202020204" charset="0"/>
      <p:regular r:id="rId15"/>
    </p:embeddedFont>
    <p:embeddedFont>
      <p:font typeface="Helvetica Now" panose="020B0604020202020204" charset="0"/>
      <p:regular r:id="rId16"/>
    </p:embeddedFont>
    <p:embeddedFont>
      <p:font typeface="Helvetica Now Light" panose="020B0604020202020204" charset="0"/>
      <p:regular r:id="rId17"/>
    </p:embeddedFont>
    <p:embeddedFont>
      <p:font typeface="Nexa Heavy"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00"/>
    <a:srgbClr val="51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598" autoAdjust="0"/>
  </p:normalViewPr>
  <p:slideViewPr>
    <p:cSldViewPr>
      <p:cViewPr varScale="1">
        <p:scale>
          <a:sx n="59" d="100"/>
          <a:sy n="59" d="100"/>
        </p:scale>
        <p:origin x="1434" y="-6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10780-834D-4F7E-A41D-790C4F44752A}" type="doc">
      <dgm:prSet loTypeId="urn:microsoft.com/office/officeart/2005/8/layout/venn1" loCatId="relationship" qsTypeId="urn:microsoft.com/office/officeart/2005/8/quickstyle/simple1" qsCatId="simple" csTypeId="urn:microsoft.com/office/officeart/2005/8/colors/accent1_2" csCatId="accent1" phldr="1"/>
      <dgm:spPr/>
    </dgm:pt>
    <dgm:pt modelId="{D5A86107-7316-4F3B-A4F2-F1D6EABDA19F}">
      <dgm:prSet phldrT="[Text]"/>
      <dgm:spPr>
        <a:solidFill>
          <a:srgbClr val="FF8A00">
            <a:alpha val="50000"/>
          </a:srgbClr>
        </a:solidFill>
      </dgm:spPr>
      <dgm:t>
        <a:bodyPr/>
        <a:lstStyle/>
        <a:p>
          <a:r>
            <a:rPr lang="en-US" dirty="0"/>
            <a:t>Expertise</a:t>
          </a:r>
        </a:p>
      </dgm:t>
    </dgm:pt>
    <dgm:pt modelId="{D0A11F29-A74B-455E-BAD9-65FB15EB7DBB}" type="parTrans" cxnId="{3D2F7D19-50BF-447E-BED9-350C90C0F24D}">
      <dgm:prSet/>
      <dgm:spPr/>
      <dgm:t>
        <a:bodyPr/>
        <a:lstStyle/>
        <a:p>
          <a:endParaRPr lang="en-US"/>
        </a:p>
      </dgm:t>
    </dgm:pt>
    <dgm:pt modelId="{E423A516-936D-49B4-A77C-578E621A633F}" type="sibTrans" cxnId="{3D2F7D19-50BF-447E-BED9-350C90C0F24D}">
      <dgm:prSet/>
      <dgm:spPr/>
      <dgm:t>
        <a:bodyPr/>
        <a:lstStyle/>
        <a:p>
          <a:endParaRPr lang="en-US"/>
        </a:p>
      </dgm:t>
    </dgm:pt>
    <dgm:pt modelId="{6971F5BC-B932-4611-B92A-2A762D08000A}">
      <dgm:prSet phldrT="[Text]"/>
      <dgm:spPr>
        <a:solidFill>
          <a:srgbClr val="FF8A00">
            <a:alpha val="50000"/>
          </a:srgbClr>
        </a:solidFill>
      </dgm:spPr>
      <dgm:t>
        <a:bodyPr/>
        <a:lstStyle/>
        <a:p>
          <a:r>
            <a:rPr lang="en-US" dirty="0"/>
            <a:t>Motivation</a:t>
          </a:r>
        </a:p>
      </dgm:t>
    </dgm:pt>
    <dgm:pt modelId="{32D6E296-27BC-49DB-A385-D94B6D6B1B98}" type="parTrans" cxnId="{A7730DC2-B0F0-4BA1-A6BB-32FD93754D14}">
      <dgm:prSet/>
      <dgm:spPr/>
      <dgm:t>
        <a:bodyPr/>
        <a:lstStyle/>
        <a:p>
          <a:endParaRPr lang="en-US"/>
        </a:p>
      </dgm:t>
    </dgm:pt>
    <dgm:pt modelId="{A2016323-70AE-4DAA-A0F8-4D7582602248}" type="sibTrans" cxnId="{A7730DC2-B0F0-4BA1-A6BB-32FD93754D14}">
      <dgm:prSet/>
      <dgm:spPr/>
      <dgm:t>
        <a:bodyPr/>
        <a:lstStyle/>
        <a:p>
          <a:endParaRPr lang="en-US"/>
        </a:p>
      </dgm:t>
    </dgm:pt>
    <dgm:pt modelId="{E61C1CDE-1B10-463C-ABB4-43BD28E8E988}">
      <dgm:prSet phldrT="[Text]"/>
      <dgm:spPr>
        <a:solidFill>
          <a:srgbClr val="FF8A00">
            <a:alpha val="50000"/>
          </a:srgbClr>
        </a:solidFill>
      </dgm:spPr>
      <dgm:t>
        <a:bodyPr/>
        <a:lstStyle/>
        <a:p>
          <a:r>
            <a:rPr lang="en-US" dirty="0"/>
            <a:t>Novel Thinking</a:t>
          </a:r>
        </a:p>
      </dgm:t>
    </dgm:pt>
    <dgm:pt modelId="{B67BD019-63BB-40C2-98DF-05660767C30E}" type="parTrans" cxnId="{24C3937E-8423-4245-83B1-349A3B6B2690}">
      <dgm:prSet/>
      <dgm:spPr/>
      <dgm:t>
        <a:bodyPr/>
        <a:lstStyle/>
        <a:p>
          <a:endParaRPr lang="en-US"/>
        </a:p>
      </dgm:t>
    </dgm:pt>
    <dgm:pt modelId="{BDD71225-3E5E-4132-9012-2A4360566EE2}" type="sibTrans" cxnId="{24C3937E-8423-4245-83B1-349A3B6B2690}">
      <dgm:prSet/>
      <dgm:spPr/>
      <dgm:t>
        <a:bodyPr/>
        <a:lstStyle/>
        <a:p>
          <a:endParaRPr lang="en-US"/>
        </a:p>
      </dgm:t>
    </dgm:pt>
    <dgm:pt modelId="{9C2D5E7B-A3A1-4514-B3F8-E497684ED494}" type="pres">
      <dgm:prSet presAssocID="{40010780-834D-4F7E-A41D-790C4F44752A}" presName="compositeShape" presStyleCnt="0">
        <dgm:presLayoutVars>
          <dgm:chMax val="7"/>
          <dgm:dir/>
          <dgm:resizeHandles val="exact"/>
        </dgm:presLayoutVars>
      </dgm:prSet>
      <dgm:spPr/>
    </dgm:pt>
    <dgm:pt modelId="{80113A3D-3977-4687-9A83-C88DE721EC93}" type="pres">
      <dgm:prSet presAssocID="{D5A86107-7316-4F3B-A4F2-F1D6EABDA19F}" presName="circ1" presStyleLbl="vennNode1" presStyleIdx="0" presStyleCnt="3"/>
      <dgm:spPr/>
    </dgm:pt>
    <dgm:pt modelId="{AEE43D0E-5F61-42CF-9151-218536E63482}" type="pres">
      <dgm:prSet presAssocID="{D5A86107-7316-4F3B-A4F2-F1D6EABDA19F}" presName="circ1Tx" presStyleLbl="revTx" presStyleIdx="0" presStyleCnt="0">
        <dgm:presLayoutVars>
          <dgm:chMax val="0"/>
          <dgm:chPref val="0"/>
          <dgm:bulletEnabled val="1"/>
        </dgm:presLayoutVars>
      </dgm:prSet>
      <dgm:spPr/>
    </dgm:pt>
    <dgm:pt modelId="{45947954-BB95-4E2B-8E21-BB6BAADD9D74}" type="pres">
      <dgm:prSet presAssocID="{6971F5BC-B932-4611-B92A-2A762D08000A}" presName="circ2" presStyleLbl="vennNode1" presStyleIdx="1" presStyleCnt="3"/>
      <dgm:spPr/>
    </dgm:pt>
    <dgm:pt modelId="{A2D0BAFE-EFB1-47C3-9C2A-935F99B46144}" type="pres">
      <dgm:prSet presAssocID="{6971F5BC-B932-4611-B92A-2A762D08000A}" presName="circ2Tx" presStyleLbl="revTx" presStyleIdx="0" presStyleCnt="0">
        <dgm:presLayoutVars>
          <dgm:chMax val="0"/>
          <dgm:chPref val="0"/>
          <dgm:bulletEnabled val="1"/>
        </dgm:presLayoutVars>
      </dgm:prSet>
      <dgm:spPr/>
    </dgm:pt>
    <dgm:pt modelId="{0D119D2C-178E-419A-937C-1B894BD00BAF}" type="pres">
      <dgm:prSet presAssocID="{E61C1CDE-1B10-463C-ABB4-43BD28E8E988}" presName="circ3" presStyleLbl="vennNode1" presStyleIdx="2" presStyleCnt="3"/>
      <dgm:spPr/>
    </dgm:pt>
    <dgm:pt modelId="{AE07CF93-1D77-4091-AE55-8595D88BD99A}" type="pres">
      <dgm:prSet presAssocID="{E61C1CDE-1B10-463C-ABB4-43BD28E8E988}" presName="circ3Tx" presStyleLbl="revTx" presStyleIdx="0" presStyleCnt="0">
        <dgm:presLayoutVars>
          <dgm:chMax val="0"/>
          <dgm:chPref val="0"/>
          <dgm:bulletEnabled val="1"/>
        </dgm:presLayoutVars>
      </dgm:prSet>
      <dgm:spPr/>
    </dgm:pt>
  </dgm:ptLst>
  <dgm:cxnLst>
    <dgm:cxn modelId="{B501810C-0640-44B6-ACE4-1AC39FA0477D}" type="presOf" srcId="{D5A86107-7316-4F3B-A4F2-F1D6EABDA19F}" destId="{AEE43D0E-5F61-42CF-9151-218536E63482}" srcOrd="1" destOrd="0" presId="urn:microsoft.com/office/officeart/2005/8/layout/venn1"/>
    <dgm:cxn modelId="{3D2F7D19-50BF-447E-BED9-350C90C0F24D}" srcId="{40010780-834D-4F7E-A41D-790C4F44752A}" destId="{D5A86107-7316-4F3B-A4F2-F1D6EABDA19F}" srcOrd="0" destOrd="0" parTransId="{D0A11F29-A74B-455E-BAD9-65FB15EB7DBB}" sibTransId="{E423A516-936D-49B4-A77C-578E621A633F}"/>
    <dgm:cxn modelId="{26C2F34E-D70C-41D0-85DF-B14D3219A794}" type="presOf" srcId="{6971F5BC-B932-4611-B92A-2A762D08000A}" destId="{A2D0BAFE-EFB1-47C3-9C2A-935F99B46144}" srcOrd="1" destOrd="0" presId="urn:microsoft.com/office/officeart/2005/8/layout/venn1"/>
    <dgm:cxn modelId="{24C3937E-8423-4245-83B1-349A3B6B2690}" srcId="{40010780-834D-4F7E-A41D-790C4F44752A}" destId="{E61C1CDE-1B10-463C-ABB4-43BD28E8E988}" srcOrd="2" destOrd="0" parTransId="{B67BD019-63BB-40C2-98DF-05660767C30E}" sibTransId="{BDD71225-3E5E-4132-9012-2A4360566EE2}"/>
    <dgm:cxn modelId="{9D0FB189-6B65-46EA-BB08-A8F02D499CD4}" type="presOf" srcId="{40010780-834D-4F7E-A41D-790C4F44752A}" destId="{9C2D5E7B-A3A1-4514-B3F8-E497684ED494}" srcOrd="0" destOrd="0" presId="urn:microsoft.com/office/officeart/2005/8/layout/venn1"/>
    <dgm:cxn modelId="{A4CF6591-4413-4408-BC3A-68E749BFDECE}" type="presOf" srcId="{6971F5BC-B932-4611-B92A-2A762D08000A}" destId="{45947954-BB95-4E2B-8E21-BB6BAADD9D74}" srcOrd="0" destOrd="0" presId="urn:microsoft.com/office/officeart/2005/8/layout/venn1"/>
    <dgm:cxn modelId="{65A64297-4B62-43B4-B810-22B9912146A5}" type="presOf" srcId="{D5A86107-7316-4F3B-A4F2-F1D6EABDA19F}" destId="{80113A3D-3977-4687-9A83-C88DE721EC93}" srcOrd="0" destOrd="0" presId="urn:microsoft.com/office/officeart/2005/8/layout/venn1"/>
    <dgm:cxn modelId="{F9F70DBC-4044-44F0-889F-55DD45563B8A}" type="presOf" srcId="{E61C1CDE-1B10-463C-ABB4-43BD28E8E988}" destId="{0D119D2C-178E-419A-937C-1B894BD00BAF}" srcOrd="0" destOrd="0" presId="urn:microsoft.com/office/officeart/2005/8/layout/venn1"/>
    <dgm:cxn modelId="{A7730DC2-B0F0-4BA1-A6BB-32FD93754D14}" srcId="{40010780-834D-4F7E-A41D-790C4F44752A}" destId="{6971F5BC-B932-4611-B92A-2A762D08000A}" srcOrd="1" destOrd="0" parTransId="{32D6E296-27BC-49DB-A385-D94B6D6B1B98}" sibTransId="{A2016323-70AE-4DAA-A0F8-4D7582602248}"/>
    <dgm:cxn modelId="{2BF13DCF-A399-4326-A1D9-7EA6E8A1A32B}" type="presOf" srcId="{E61C1CDE-1B10-463C-ABB4-43BD28E8E988}" destId="{AE07CF93-1D77-4091-AE55-8595D88BD99A}" srcOrd="1" destOrd="0" presId="urn:microsoft.com/office/officeart/2005/8/layout/venn1"/>
    <dgm:cxn modelId="{BB518277-D669-4FB0-815B-2FF43F7D7482}" type="presParOf" srcId="{9C2D5E7B-A3A1-4514-B3F8-E497684ED494}" destId="{80113A3D-3977-4687-9A83-C88DE721EC93}" srcOrd="0" destOrd="0" presId="urn:microsoft.com/office/officeart/2005/8/layout/venn1"/>
    <dgm:cxn modelId="{2AA82994-5716-4EE4-8633-943B871CFB9B}" type="presParOf" srcId="{9C2D5E7B-A3A1-4514-B3F8-E497684ED494}" destId="{AEE43D0E-5F61-42CF-9151-218536E63482}" srcOrd="1" destOrd="0" presId="urn:microsoft.com/office/officeart/2005/8/layout/venn1"/>
    <dgm:cxn modelId="{53659C3F-194D-4AD0-9DF8-7124601A4683}" type="presParOf" srcId="{9C2D5E7B-A3A1-4514-B3F8-E497684ED494}" destId="{45947954-BB95-4E2B-8E21-BB6BAADD9D74}" srcOrd="2" destOrd="0" presId="urn:microsoft.com/office/officeart/2005/8/layout/venn1"/>
    <dgm:cxn modelId="{687BA304-122C-4A04-BF11-146B49590F02}" type="presParOf" srcId="{9C2D5E7B-A3A1-4514-B3F8-E497684ED494}" destId="{A2D0BAFE-EFB1-47C3-9C2A-935F99B46144}" srcOrd="3" destOrd="0" presId="urn:microsoft.com/office/officeart/2005/8/layout/venn1"/>
    <dgm:cxn modelId="{A111D564-AC54-4C9A-8D58-0E38A615275A}" type="presParOf" srcId="{9C2D5E7B-A3A1-4514-B3F8-E497684ED494}" destId="{0D119D2C-178E-419A-937C-1B894BD00BAF}" srcOrd="4" destOrd="0" presId="urn:microsoft.com/office/officeart/2005/8/layout/venn1"/>
    <dgm:cxn modelId="{6579BBB0-CECB-4FED-A05D-BDB22F35FECB}" type="presParOf" srcId="{9C2D5E7B-A3A1-4514-B3F8-E497684ED494}" destId="{AE07CF93-1D77-4091-AE55-8595D88BD99A}" srcOrd="5"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13A3D-3977-4687-9A83-C88DE721EC93}">
      <dsp:nvSpPr>
        <dsp:cNvPr id="0" name=""/>
        <dsp:cNvSpPr/>
      </dsp:nvSpPr>
      <dsp:spPr>
        <a:xfrm>
          <a:off x="3497580" y="97154"/>
          <a:ext cx="4663440" cy="4663440"/>
        </a:xfrm>
        <a:prstGeom prst="ellipse">
          <a:avLst/>
        </a:prstGeom>
        <a:solidFill>
          <a:srgbClr val="FF8A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kern="1200" dirty="0"/>
            <a:t>Expertise</a:t>
          </a:r>
        </a:p>
      </dsp:txBody>
      <dsp:txXfrm>
        <a:off x="4119372" y="913256"/>
        <a:ext cx="3419856" cy="2098548"/>
      </dsp:txXfrm>
    </dsp:sp>
    <dsp:sp modelId="{45947954-BB95-4E2B-8E21-BB6BAADD9D74}">
      <dsp:nvSpPr>
        <dsp:cNvPr id="0" name=""/>
        <dsp:cNvSpPr/>
      </dsp:nvSpPr>
      <dsp:spPr>
        <a:xfrm>
          <a:off x="5180304" y="3011805"/>
          <a:ext cx="4663440" cy="4663440"/>
        </a:xfrm>
        <a:prstGeom prst="ellipse">
          <a:avLst/>
        </a:prstGeom>
        <a:solidFill>
          <a:srgbClr val="FF8A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kern="1200" dirty="0"/>
            <a:t>Motivation</a:t>
          </a:r>
        </a:p>
      </dsp:txBody>
      <dsp:txXfrm>
        <a:off x="6606540" y="4216527"/>
        <a:ext cx="2798064" cy="2564892"/>
      </dsp:txXfrm>
    </dsp:sp>
    <dsp:sp modelId="{0D119D2C-178E-419A-937C-1B894BD00BAF}">
      <dsp:nvSpPr>
        <dsp:cNvPr id="0" name=""/>
        <dsp:cNvSpPr/>
      </dsp:nvSpPr>
      <dsp:spPr>
        <a:xfrm>
          <a:off x="1814855" y="3011805"/>
          <a:ext cx="4663440" cy="4663440"/>
        </a:xfrm>
        <a:prstGeom prst="ellipse">
          <a:avLst/>
        </a:prstGeom>
        <a:solidFill>
          <a:srgbClr val="FF8A0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r>
            <a:rPr lang="en-US" sz="4900" kern="1200" dirty="0"/>
            <a:t>Novel Thinking</a:t>
          </a:r>
        </a:p>
      </dsp:txBody>
      <dsp:txXfrm>
        <a:off x="2253996" y="4216527"/>
        <a:ext cx="2798064" cy="256489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4T04:48:50.19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693 0,'-8'0,"-18"0,-12 0,-8 0,-10 0,-5 0,1 0,3 0,4 0,-6 0,1 0,2 0,-5 0,8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4T04:48:51.3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1130 0,'-1086'0,"1042"0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4T04:48:5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4517 0,'-4452'0,"4387"0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3EDA44-F8DE-4E59-BC67-1FED5698EC7D}" type="datetimeFigureOut">
              <a:rPr lang="en-US" smtClean="0"/>
              <a:t>4/13/2025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209AE-F629-4D05-A575-BB30708496EE}" type="slidenum">
              <a:rPr lang="en-US" smtClean="0"/>
              <a:t>‹#›</a:t>
            </a:fld>
            <a:endParaRPr lang="en-US"/>
          </a:p>
        </p:txBody>
      </p:sp>
    </p:spTree>
    <p:extLst>
      <p:ext uri="{BB962C8B-B14F-4D97-AF65-F5344CB8AC3E}">
        <p14:creationId xmlns:p14="http://schemas.microsoft.com/office/powerpoint/2010/main" val="3082195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are getting transformation value from GenAI? Many people are using it. Many people are getting value. But few are getting the process or enterprise-wide transformative value that GenAI could bring. Why?</a:t>
            </a:r>
          </a:p>
          <a:p>
            <a:endParaRPr lang="en-US" dirty="0"/>
          </a:p>
          <a:p>
            <a:r>
              <a:rPr lang="en-US" dirty="0"/>
              <a:t>That’s the question we are here to explore. I think the answer is creativity. Creative thinking and innovation are the foundational skills for leveraging GenAi. </a:t>
            </a:r>
          </a:p>
          <a:p>
            <a:endParaRPr lang="en-US" dirty="0"/>
          </a:p>
          <a:p>
            <a:r>
              <a:rPr lang="en-US" dirty="0"/>
              <a:t>This presentation </a:t>
            </a:r>
            <a:r>
              <a:rPr lang="en-US" i="1" dirty="0"/>
              <a:t>doesn’t</a:t>
            </a:r>
            <a:r>
              <a:rPr lang="en-US" i="0" dirty="0"/>
              <a:t> focus on GenAI technologies or the specifics of using them. We are here to talk about creativity, so that we can get value from these tools.</a:t>
            </a:r>
            <a:endParaRPr lang="en-US" dirty="0"/>
          </a:p>
        </p:txBody>
      </p:sp>
      <p:sp>
        <p:nvSpPr>
          <p:cNvPr id="4" name="Slide Number Placeholder 3"/>
          <p:cNvSpPr>
            <a:spLocks noGrp="1"/>
          </p:cNvSpPr>
          <p:nvPr>
            <p:ph type="sldNum" sz="quarter" idx="5"/>
          </p:nvPr>
        </p:nvSpPr>
        <p:spPr/>
        <p:txBody>
          <a:bodyPr/>
          <a:lstStyle/>
          <a:p>
            <a:fld id="{DED209AE-F629-4D05-A575-BB30708496EE}" type="slidenum">
              <a:rPr lang="en-US" smtClean="0"/>
              <a:t>1</a:t>
            </a:fld>
            <a:endParaRPr lang="en-US"/>
          </a:p>
        </p:txBody>
      </p:sp>
    </p:spTree>
    <p:extLst>
      <p:ext uri="{BB962C8B-B14F-4D97-AF65-F5344CB8AC3E}">
        <p14:creationId xmlns:p14="http://schemas.microsoft.com/office/powerpoint/2010/main" val="386836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amazed how many leaders expect innovation, but never ask for it.  How can you (as a leader) encourage innovation?</a:t>
            </a:r>
          </a:p>
          <a:p>
            <a:endParaRPr lang="en-US" dirty="0"/>
          </a:p>
          <a:p>
            <a:r>
              <a:rPr lang="en-US" dirty="0"/>
              <a:t>Set the tone. Talk about innovation. If you drive your team to meet deadlines, they will meet deadlines. If you drive them toward innovation, they will innovate.</a:t>
            </a:r>
          </a:p>
          <a:p>
            <a:endParaRPr lang="en-US" dirty="0"/>
          </a:p>
          <a:p>
            <a:r>
              <a:rPr lang="en-US" dirty="0"/>
              <a:t>Reward innovation. Silent success kills motivation. Call out people who are innovating, even if the benefits are small. </a:t>
            </a:r>
          </a:p>
          <a:p>
            <a:endParaRPr lang="en-US" dirty="0"/>
          </a:p>
          <a:p>
            <a:r>
              <a:rPr lang="en-US" dirty="0"/>
              <a:t>Expect innovation. Send the message that it isn’t desirable or appropriate to work long hours, or “knuckle down” to meet deadlines. Redirect conversations toward innovation.</a:t>
            </a:r>
          </a:p>
          <a:p>
            <a:endParaRPr lang="en-US" dirty="0"/>
          </a:p>
          <a:p>
            <a:r>
              <a:rPr lang="en-US" dirty="0"/>
              <a:t>Empower it. You have to give your team the space to be innovative. Highly specific audit procedures and overly directive environments reduce agency – and innovation.</a:t>
            </a:r>
          </a:p>
        </p:txBody>
      </p:sp>
      <p:sp>
        <p:nvSpPr>
          <p:cNvPr id="4" name="Slide Number Placeholder 3"/>
          <p:cNvSpPr>
            <a:spLocks noGrp="1"/>
          </p:cNvSpPr>
          <p:nvPr>
            <p:ph type="sldNum" sz="quarter" idx="5"/>
          </p:nvPr>
        </p:nvSpPr>
        <p:spPr/>
        <p:txBody>
          <a:bodyPr/>
          <a:lstStyle/>
          <a:p>
            <a:fld id="{DED209AE-F629-4D05-A575-BB30708496EE}" type="slidenum">
              <a:rPr lang="en-US" smtClean="0"/>
              <a:t>10</a:t>
            </a:fld>
            <a:endParaRPr lang="en-US"/>
          </a:p>
        </p:txBody>
      </p:sp>
    </p:spTree>
    <p:extLst>
      <p:ext uri="{BB962C8B-B14F-4D97-AF65-F5344CB8AC3E}">
        <p14:creationId xmlns:p14="http://schemas.microsoft.com/office/powerpoint/2010/main" val="240351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convinced Agile is the one true path toward audit enlightenment. It’s okay if you’re not. But here are three “guiding stars” that never steer me wrong. Focus on these, and innovation will come in spades.</a:t>
            </a:r>
          </a:p>
          <a:p>
            <a:endParaRPr lang="en-US" dirty="0"/>
          </a:p>
          <a:p>
            <a:r>
              <a:rPr lang="en-US" dirty="0"/>
              <a:t>How we get the best value from our team, and value our team the best.</a:t>
            </a:r>
          </a:p>
          <a:p>
            <a:endParaRPr lang="en-US" dirty="0"/>
          </a:p>
          <a:p>
            <a:r>
              <a:rPr lang="en-US" dirty="0"/>
              <a:t>Delight your customers: Give them what they want. It’s not enough to deliver an audit on time, or cover all the controls. What would thrill your audit committee, or your manager? What would thrill the business? Set your goals high. Manage your projects with the goal of delighting them, rather than fulfilling some year-old plan.</a:t>
            </a:r>
          </a:p>
          <a:p>
            <a:endParaRPr lang="en-US" dirty="0"/>
          </a:p>
          <a:p>
            <a:r>
              <a:rPr lang="en-US" dirty="0"/>
              <a:t>Be awesome: You are incredible. You have unique insights based on your personal life story and experience. Let yourself shine. Whatever it is that makes you unique – do that to the max. Bring value to yourself, your team, and your stakeholders.</a:t>
            </a:r>
          </a:p>
          <a:p>
            <a:endParaRPr lang="en-US" dirty="0"/>
          </a:p>
          <a:p>
            <a:r>
              <a:rPr lang="en-US" dirty="0"/>
              <a:t>Choice is Good: We get the best performance when we let people choose how to approach their work. The audit lead (or manager) doesn’t have all the expertise that the team members have. They can’t possibly know the optimal way an audit should be conducted. Embrace feedback, mentoring, and coaching instead of prescribing work steps.</a:t>
            </a:r>
          </a:p>
        </p:txBody>
      </p:sp>
      <p:sp>
        <p:nvSpPr>
          <p:cNvPr id="4" name="Slide Number Placeholder 3"/>
          <p:cNvSpPr>
            <a:spLocks noGrp="1"/>
          </p:cNvSpPr>
          <p:nvPr>
            <p:ph type="sldNum" sz="quarter" idx="5"/>
          </p:nvPr>
        </p:nvSpPr>
        <p:spPr/>
        <p:txBody>
          <a:bodyPr/>
          <a:lstStyle/>
          <a:p>
            <a:fld id="{DED209AE-F629-4D05-A575-BB30708496EE}" type="slidenum">
              <a:rPr lang="en-US" smtClean="0"/>
              <a:t>11</a:t>
            </a:fld>
            <a:endParaRPr lang="en-US"/>
          </a:p>
        </p:txBody>
      </p:sp>
    </p:spTree>
    <p:extLst>
      <p:ext uri="{BB962C8B-B14F-4D97-AF65-F5344CB8AC3E}">
        <p14:creationId xmlns:p14="http://schemas.microsoft.com/office/powerpoint/2010/main" val="83051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biggest challenge to </a:t>
            </a:r>
            <a:r>
              <a:rPr lang="en-US" dirty="0" err="1"/>
              <a:t>GenAI</a:t>
            </a:r>
            <a:r>
              <a:rPr lang="en-US" dirty="0"/>
              <a:t> adoption? What keeps us from using these technologies and reaping the value?</a:t>
            </a:r>
          </a:p>
          <a:p>
            <a:endParaRPr lang="en-US" dirty="0"/>
          </a:p>
          <a:p>
            <a:r>
              <a:rPr lang="en-US" dirty="0"/>
              <a:t>When I talk to people about Gen AI they highlight there risks: the technology isn’t there (or is difficult to implement), legal or regulatory challenges, and privacy/security challenges. The truth is, </a:t>
            </a:r>
            <a:r>
              <a:rPr lang="en-US" dirty="0" err="1"/>
              <a:t>GenAI</a:t>
            </a:r>
            <a:r>
              <a:rPr lang="en-US" dirty="0"/>
              <a:t> is incredibly easy to use. Anyone can log-in to ChatGPT or Bard (or any other tool) and in 5 minutes start using the most advanced technologies humankind has ever developed. That’s part of the value: any non-technical user can do it.</a:t>
            </a:r>
          </a:p>
          <a:p>
            <a:endParaRPr lang="en-US" dirty="0"/>
          </a:p>
          <a:p>
            <a:r>
              <a:rPr lang="en-US" dirty="0"/>
              <a:t>Legal and security concerns are both very important. There are some issues still being sorted out. There is tremendous variety in different locations and industries. However, the Gen AI market has matured enough that existing licensing options and business practices have solved this for the vast majority of users.</a:t>
            </a:r>
          </a:p>
          <a:p>
            <a:endParaRPr lang="en-US" dirty="0"/>
          </a:p>
        </p:txBody>
      </p:sp>
      <p:sp>
        <p:nvSpPr>
          <p:cNvPr id="4" name="Slide Number Placeholder 3"/>
          <p:cNvSpPr>
            <a:spLocks noGrp="1"/>
          </p:cNvSpPr>
          <p:nvPr>
            <p:ph type="sldNum" sz="quarter" idx="5"/>
          </p:nvPr>
        </p:nvSpPr>
        <p:spPr/>
        <p:txBody>
          <a:bodyPr/>
          <a:lstStyle/>
          <a:p>
            <a:fld id="{DED209AE-F629-4D05-A575-BB30708496EE}" type="slidenum">
              <a:rPr lang="en-US" smtClean="0"/>
              <a:t>2</a:t>
            </a:fld>
            <a:endParaRPr lang="en-US"/>
          </a:p>
        </p:txBody>
      </p:sp>
    </p:spTree>
    <p:extLst>
      <p:ext uri="{BB962C8B-B14F-4D97-AF65-F5344CB8AC3E}">
        <p14:creationId xmlns:p14="http://schemas.microsoft.com/office/powerpoint/2010/main" val="127333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biggest challenge – the biggest barrier to the tremendous value of </a:t>
            </a:r>
            <a:r>
              <a:rPr lang="en-US" dirty="0" err="1"/>
              <a:t>GenAI</a:t>
            </a:r>
            <a:r>
              <a:rPr lang="en-US" dirty="0"/>
              <a:t> – is creativity. Effectively using </a:t>
            </a:r>
            <a:r>
              <a:rPr lang="en-US" dirty="0" err="1"/>
              <a:t>GenAI</a:t>
            </a:r>
            <a:r>
              <a:rPr lang="en-US" dirty="0"/>
              <a:t> means being able to imagine new ways of doing things.  That includes identifying new opportunities and imagining new ways of uprooting our current work. It includes the ability to imagine new workflows and audit procedures. And it means authoring the prompts themselves.</a:t>
            </a:r>
          </a:p>
          <a:p>
            <a:endParaRPr lang="en-US" dirty="0"/>
          </a:p>
          <a:p>
            <a:r>
              <a:rPr lang="en-US" dirty="0"/>
              <a:t>Words like “innovation” and “creativity” mean a lot of different things. I’ll mostly use them interchangeably. Creativity is a personal psychological trait: the ability of a person to generate (and execute!) new ideas.  I’ll use “Innovation” to describe the application of new ideas. Innovation is the business case for creativity.</a:t>
            </a:r>
          </a:p>
        </p:txBody>
      </p:sp>
      <p:sp>
        <p:nvSpPr>
          <p:cNvPr id="4" name="Slide Number Placeholder 3"/>
          <p:cNvSpPr>
            <a:spLocks noGrp="1"/>
          </p:cNvSpPr>
          <p:nvPr>
            <p:ph type="sldNum" sz="quarter" idx="5"/>
          </p:nvPr>
        </p:nvSpPr>
        <p:spPr/>
        <p:txBody>
          <a:bodyPr/>
          <a:lstStyle/>
          <a:p>
            <a:fld id="{DED209AE-F629-4D05-A575-BB30708496EE}" type="slidenum">
              <a:rPr lang="en-US" smtClean="0"/>
              <a:t>3</a:t>
            </a:fld>
            <a:endParaRPr lang="en-US"/>
          </a:p>
        </p:txBody>
      </p:sp>
    </p:spTree>
    <p:extLst>
      <p:ext uri="{BB962C8B-B14F-4D97-AF65-F5344CB8AC3E}">
        <p14:creationId xmlns:p14="http://schemas.microsoft.com/office/powerpoint/2010/main" val="292587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recipe for success: a person is highly motivated to solve a problem. The have all the skills needed to solve it. They are comfortable trying new ideas and exploring new solutions. They work in an environment that provides them enough to freedom to innovate.</a:t>
            </a:r>
          </a:p>
          <a:p>
            <a:endParaRPr lang="en-US" dirty="0"/>
          </a:p>
          <a:p>
            <a:r>
              <a:rPr lang="en-US" dirty="0"/>
              <a:t>Motivation can’t be extrinsic. That is, it can’t be a monetary incentive or fear of punishment. Those both reduce risk-taking ability, which is exactly what creativity requires. You need intrinsic motivation: a person’s sense of accomplishment, interest, etc.  Different people are motivated by different things, which we’ll get into later.</a:t>
            </a:r>
          </a:p>
          <a:p>
            <a:endParaRPr lang="en-US" dirty="0"/>
          </a:p>
          <a:p>
            <a:r>
              <a:rPr lang="en-US" dirty="0"/>
              <a:t>Management can develop the environment needed to foster creativity. Your team needs freedom in how to approach their work and a culture that accepts a certain amount of risk. If you focus your conversations on efficiency, timeliness, and accuracy, you reduce the space for innovation.</a:t>
            </a:r>
          </a:p>
        </p:txBody>
      </p:sp>
      <p:sp>
        <p:nvSpPr>
          <p:cNvPr id="4" name="Slide Number Placeholder 3"/>
          <p:cNvSpPr>
            <a:spLocks noGrp="1"/>
          </p:cNvSpPr>
          <p:nvPr>
            <p:ph type="sldNum" sz="quarter" idx="5"/>
          </p:nvPr>
        </p:nvSpPr>
        <p:spPr/>
        <p:txBody>
          <a:bodyPr/>
          <a:lstStyle/>
          <a:p>
            <a:fld id="{DED209AE-F629-4D05-A575-BB30708496EE}" type="slidenum">
              <a:rPr lang="en-US" smtClean="0"/>
              <a:t>4</a:t>
            </a:fld>
            <a:endParaRPr lang="en-US"/>
          </a:p>
        </p:txBody>
      </p:sp>
    </p:spTree>
    <p:extLst>
      <p:ext uri="{BB962C8B-B14F-4D97-AF65-F5344CB8AC3E}">
        <p14:creationId xmlns:p14="http://schemas.microsoft.com/office/powerpoint/2010/main" val="204817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41471-5244-9327-3DB5-F5B8729B8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D1A2A-98D7-E883-D14A-7150398485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529E63-6AA9-C82E-9C35-1207FC23809D}"/>
              </a:ext>
            </a:extLst>
          </p:cNvPr>
          <p:cNvSpPr>
            <a:spLocks noGrp="1"/>
          </p:cNvSpPr>
          <p:nvPr>
            <p:ph type="body" idx="1"/>
          </p:nvPr>
        </p:nvSpPr>
        <p:spPr/>
        <p:txBody>
          <a:bodyPr/>
          <a:lstStyle/>
          <a:p>
            <a:r>
              <a:rPr lang="en-US" dirty="0"/>
              <a:t>Expertise is the most straightforward topic. Let’s focus on a single example: sampling inventory adjustments.</a:t>
            </a:r>
          </a:p>
          <a:p>
            <a:endParaRPr lang="en-US" dirty="0"/>
          </a:p>
          <a:p>
            <a:r>
              <a:rPr lang="en-US" dirty="0"/>
              <a:t>What constitutes expertise for this task? The vast majority of corporate auditors come from accounting backgrounds. They have a valuable skill set here. Accounting helps us understand how an inventory adjustment is processed, its effect on our books, and the accounting standards surrounding those entries. It’s only one approach to the problem.</a:t>
            </a:r>
          </a:p>
          <a:p>
            <a:endParaRPr lang="en-US" dirty="0"/>
          </a:p>
          <a:p>
            <a:r>
              <a:rPr lang="en-US" dirty="0"/>
              <a:t>How about letting someone with a manufacturing background handle this task? They have subject-matter expertise on the manufacturing process including why those materials are here, what they are used for, and the operational characteristics each one has. They would have a tremendous ability to spot unusual adjustments.</a:t>
            </a:r>
          </a:p>
          <a:p>
            <a:endParaRPr lang="en-US" dirty="0"/>
          </a:p>
          <a:p>
            <a:r>
              <a:rPr lang="en-US" dirty="0"/>
              <a:t>There are plenty more examples. Operational risk, purchasing, lean, etc. </a:t>
            </a:r>
          </a:p>
          <a:p>
            <a:endParaRPr lang="en-US" dirty="0"/>
          </a:p>
          <a:p>
            <a:r>
              <a:rPr lang="en-US" dirty="0"/>
              <a:t>There’s even more diversity than that. Regardless of their subject-matter expertise, consider expertise in the </a:t>
            </a:r>
            <a:r>
              <a:rPr lang="en-US" i="1" dirty="0"/>
              <a:t>process</a:t>
            </a:r>
            <a:r>
              <a:rPr lang="en-US" i="0" dirty="0"/>
              <a:t> they are going to use. Do they know about standard audit procedures? Do they know about </a:t>
            </a:r>
            <a:r>
              <a:rPr lang="en-US" i="0" dirty="0" err="1"/>
              <a:t>GenAI</a:t>
            </a:r>
            <a:r>
              <a:rPr lang="en-US" i="0" dirty="0"/>
              <a:t>, machine learning, or investigations? There’s an almost infinite number of ways to attack this problem. We need teams that have a variety of expertise; not just one.</a:t>
            </a:r>
            <a:endParaRPr lang="en-US" dirty="0"/>
          </a:p>
        </p:txBody>
      </p:sp>
      <p:sp>
        <p:nvSpPr>
          <p:cNvPr id="4" name="Slide Number Placeholder 3">
            <a:extLst>
              <a:ext uri="{FF2B5EF4-FFF2-40B4-BE49-F238E27FC236}">
                <a16:creationId xmlns:a16="http://schemas.microsoft.com/office/drawing/2014/main" id="{9946CBDE-BCFD-F425-ED5A-C87F45D5B9FC}"/>
              </a:ext>
            </a:extLst>
          </p:cNvPr>
          <p:cNvSpPr>
            <a:spLocks noGrp="1"/>
          </p:cNvSpPr>
          <p:nvPr>
            <p:ph type="sldNum" sz="quarter" idx="5"/>
          </p:nvPr>
        </p:nvSpPr>
        <p:spPr/>
        <p:txBody>
          <a:bodyPr/>
          <a:lstStyle/>
          <a:p>
            <a:fld id="{DED209AE-F629-4D05-A575-BB30708496EE}" type="slidenum">
              <a:rPr lang="en-US" smtClean="0"/>
              <a:t>5</a:t>
            </a:fld>
            <a:endParaRPr lang="en-US"/>
          </a:p>
        </p:txBody>
      </p:sp>
    </p:spTree>
    <p:extLst>
      <p:ext uri="{BB962C8B-B14F-4D97-AF65-F5344CB8AC3E}">
        <p14:creationId xmlns:p14="http://schemas.microsoft.com/office/powerpoint/2010/main" val="116518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and Novel Thinking differ from person to person. Consider these three. Which would you say is the most creative? The least?</a:t>
            </a:r>
          </a:p>
          <a:p>
            <a:endParaRPr lang="en-US" dirty="0"/>
          </a:p>
          <a:p>
            <a:r>
              <a:rPr lang="en-US" dirty="0"/>
              <a:t>In reality, they all exercise creativity in a different way and under different circumstances. They all have a role to play in our innovation ecosystem – and they all work best when supported by others.</a:t>
            </a:r>
          </a:p>
          <a:p>
            <a:endParaRPr lang="en-US" dirty="0"/>
          </a:p>
        </p:txBody>
      </p:sp>
      <p:sp>
        <p:nvSpPr>
          <p:cNvPr id="4" name="Slide Number Placeholder 3"/>
          <p:cNvSpPr>
            <a:spLocks noGrp="1"/>
          </p:cNvSpPr>
          <p:nvPr>
            <p:ph type="sldNum" sz="quarter" idx="5"/>
          </p:nvPr>
        </p:nvSpPr>
        <p:spPr/>
        <p:txBody>
          <a:bodyPr/>
          <a:lstStyle/>
          <a:p>
            <a:fld id="{DED209AE-F629-4D05-A575-BB30708496EE}" type="slidenum">
              <a:rPr lang="en-US" smtClean="0"/>
              <a:t>6</a:t>
            </a:fld>
            <a:endParaRPr lang="en-US"/>
          </a:p>
        </p:txBody>
      </p:sp>
    </p:spTree>
    <p:extLst>
      <p:ext uri="{BB962C8B-B14F-4D97-AF65-F5344CB8AC3E}">
        <p14:creationId xmlns:p14="http://schemas.microsoft.com/office/powerpoint/2010/main" val="367180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7C8E6-18AF-4A0A-4175-63D7865F5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4AC0E-5702-6A77-D737-A05505283D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43960-EA81-9182-D355-9D15664E071B}"/>
              </a:ext>
            </a:extLst>
          </p:cNvPr>
          <p:cNvSpPr>
            <a:spLocks noGrp="1"/>
          </p:cNvSpPr>
          <p:nvPr>
            <p:ph type="body" idx="1"/>
          </p:nvPr>
        </p:nvSpPr>
        <p:spPr/>
        <p:txBody>
          <a:bodyPr/>
          <a:lstStyle/>
          <a:p>
            <a:r>
              <a:rPr lang="en-US" dirty="0"/>
              <a:t>DISC is a common personality system in many workplaces. There are 4 types. Although D and I types get the most press for creativity, the truth is all 4 have important roles in the innovation ecosystem. All 4 are creative in different ways.</a:t>
            </a:r>
          </a:p>
        </p:txBody>
      </p:sp>
      <p:sp>
        <p:nvSpPr>
          <p:cNvPr id="4" name="Slide Number Placeholder 3">
            <a:extLst>
              <a:ext uri="{FF2B5EF4-FFF2-40B4-BE49-F238E27FC236}">
                <a16:creationId xmlns:a16="http://schemas.microsoft.com/office/drawing/2014/main" id="{EBE6735C-55EA-86E3-42F8-EA5316E37AD9}"/>
              </a:ext>
            </a:extLst>
          </p:cNvPr>
          <p:cNvSpPr>
            <a:spLocks noGrp="1"/>
          </p:cNvSpPr>
          <p:nvPr>
            <p:ph type="sldNum" sz="quarter" idx="5"/>
          </p:nvPr>
        </p:nvSpPr>
        <p:spPr/>
        <p:txBody>
          <a:bodyPr/>
          <a:lstStyle/>
          <a:p>
            <a:fld id="{DED209AE-F629-4D05-A575-BB30708496EE}" type="slidenum">
              <a:rPr lang="en-US" smtClean="0"/>
              <a:t>7</a:t>
            </a:fld>
            <a:endParaRPr lang="en-US"/>
          </a:p>
        </p:txBody>
      </p:sp>
    </p:spTree>
    <p:extLst>
      <p:ext uri="{BB962C8B-B14F-4D97-AF65-F5344CB8AC3E}">
        <p14:creationId xmlns:p14="http://schemas.microsoft.com/office/powerpoint/2010/main" val="1800143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these two teams. They are both inspired by real teams I’ve met in the past. Which one is positioned for innovation? Why or why not?</a:t>
            </a:r>
          </a:p>
          <a:p>
            <a:endParaRPr lang="en-US" dirty="0"/>
          </a:p>
          <a:p>
            <a:r>
              <a:rPr lang="en-US" dirty="0"/>
              <a:t>Undoubtedly Team B is more likely to innovate. They have a variety of skills and expertise, which gives them more tools for every problem. Auditors have the freedom (and are accountable) to solve problems in the best way possible.  Tone at the Top emphasizes strategic needs, rather than deadlines. </a:t>
            </a:r>
          </a:p>
        </p:txBody>
      </p:sp>
      <p:sp>
        <p:nvSpPr>
          <p:cNvPr id="4" name="Slide Number Placeholder 3"/>
          <p:cNvSpPr>
            <a:spLocks noGrp="1"/>
          </p:cNvSpPr>
          <p:nvPr>
            <p:ph type="sldNum" sz="quarter" idx="5"/>
          </p:nvPr>
        </p:nvSpPr>
        <p:spPr/>
        <p:txBody>
          <a:bodyPr/>
          <a:lstStyle/>
          <a:p>
            <a:fld id="{DED209AE-F629-4D05-A575-BB30708496EE}" type="slidenum">
              <a:rPr lang="en-US" smtClean="0"/>
              <a:t>8</a:t>
            </a:fld>
            <a:endParaRPr lang="en-US"/>
          </a:p>
        </p:txBody>
      </p:sp>
    </p:spTree>
    <p:extLst>
      <p:ext uri="{BB962C8B-B14F-4D97-AF65-F5344CB8AC3E}">
        <p14:creationId xmlns:p14="http://schemas.microsoft.com/office/powerpoint/2010/main" val="12503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slide is animated)</a:t>
            </a:r>
          </a:p>
          <a:p>
            <a:endParaRPr lang="en-US" dirty="0"/>
          </a:p>
          <a:p>
            <a:r>
              <a:rPr lang="en-US" dirty="0"/>
              <a:t>If we want innovation, why do audit job postings screen out creative people? These were all taken from the first page of a LinkedIn search for “internal auditor” roles. Look at the vocabulary. They emphasize rote work: following procedures and routines without thinking critically about any of it.  It doesn’t have to be that way.</a:t>
            </a:r>
          </a:p>
          <a:p>
            <a:endParaRPr lang="en-US" dirty="0"/>
          </a:p>
          <a:p>
            <a:r>
              <a:rPr lang="en-US" dirty="0"/>
              <a:t>The second set of posts are from non-IA roles, but they overlap highly with what auditors do. They emphasize success: providing value, building relationships, establishing vision, etc. That’s exactly what we want to auditors to do. So why do we keep asking for people that just follow rules?</a:t>
            </a:r>
          </a:p>
          <a:p>
            <a:endParaRPr lang="en-US" dirty="0"/>
          </a:p>
          <a:p>
            <a:r>
              <a:rPr lang="en-US" dirty="0"/>
              <a:t>If you want innovation, hire innovative people.</a:t>
            </a:r>
          </a:p>
        </p:txBody>
      </p:sp>
      <p:sp>
        <p:nvSpPr>
          <p:cNvPr id="4" name="Slide Number Placeholder 3"/>
          <p:cNvSpPr>
            <a:spLocks noGrp="1"/>
          </p:cNvSpPr>
          <p:nvPr>
            <p:ph type="sldNum" sz="quarter" idx="5"/>
          </p:nvPr>
        </p:nvSpPr>
        <p:spPr/>
        <p:txBody>
          <a:bodyPr/>
          <a:lstStyle/>
          <a:p>
            <a:fld id="{DED209AE-F629-4D05-A575-BB30708496EE}" type="slidenum">
              <a:rPr lang="en-US" smtClean="0"/>
              <a:t>9</a:t>
            </a:fld>
            <a:endParaRPr lang="en-US"/>
          </a:p>
        </p:txBody>
      </p:sp>
    </p:spTree>
    <p:extLst>
      <p:ext uri="{BB962C8B-B14F-4D97-AF65-F5344CB8AC3E}">
        <p14:creationId xmlns:p14="http://schemas.microsoft.com/office/powerpoint/2010/main" val="450953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9.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sv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jpe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svg"/><Relationship Id="rId5" Type="http://schemas.openxmlformats.org/officeDocument/2006/relationships/image" Target="../media/image8.sv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customXml" Target="../ink/ink3.xml"/><Relationship Id="rId3" Type="http://schemas.openxmlformats.org/officeDocument/2006/relationships/image" Target="../media/image17.jpe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customXml" Target="../ink/ink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3.sv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1.png"/><Relationship Id="rId1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0" y="-1760220"/>
            <a:ext cx="18288000" cy="12047220"/>
          </a:xfrm>
          <a:custGeom>
            <a:avLst/>
            <a:gdLst/>
            <a:ahLst/>
            <a:cxnLst/>
            <a:rect l="l" t="t" r="r" b="b"/>
            <a:pathLst>
              <a:path w="18288000" h="12047220">
                <a:moveTo>
                  <a:pt x="0" y="0"/>
                </a:moveTo>
                <a:lnTo>
                  <a:pt x="18288000" y="0"/>
                </a:lnTo>
                <a:lnTo>
                  <a:pt x="18288000" y="12047220"/>
                </a:lnTo>
                <a:lnTo>
                  <a:pt x="0" y="1204722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464042" y="-640624"/>
            <a:ext cx="19077033" cy="11098948"/>
            <a:chOff x="0" y="0"/>
            <a:chExt cx="5024404" cy="2923180"/>
          </a:xfrm>
        </p:grpSpPr>
        <p:sp>
          <p:nvSpPr>
            <p:cNvPr id="4" name="Freeform 4"/>
            <p:cNvSpPr/>
            <p:nvPr/>
          </p:nvSpPr>
          <p:spPr>
            <a:xfrm>
              <a:off x="0" y="0"/>
              <a:ext cx="5024404" cy="2923180"/>
            </a:xfrm>
            <a:custGeom>
              <a:avLst/>
              <a:gdLst/>
              <a:ahLst/>
              <a:cxnLst/>
              <a:rect l="l" t="t" r="r" b="b"/>
              <a:pathLst>
                <a:path w="5024404" h="2923180">
                  <a:moveTo>
                    <a:pt x="0" y="0"/>
                  </a:moveTo>
                  <a:lnTo>
                    <a:pt x="5024404" y="0"/>
                  </a:lnTo>
                  <a:lnTo>
                    <a:pt x="5024404" y="2923180"/>
                  </a:lnTo>
                  <a:lnTo>
                    <a:pt x="0" y="2923180"/>
                  </a:lnTo>
                  <a:close/>
                </a:path>
              </a:pathLst>
            </a:custGeom>
            <a:solidFill>
              <a:srgbClr val="510099">
                <a:alpha val="87843"/>
              </a:srgbClr>
            </a:solidFill>
          </p:spPr>
          <p:txBody>
            <a:bodyPr/>
            <a:lstStyle/>
            <a:p>
              <a:endParaRPr lang="en-US"/>
            </a:p>
          </p:txBody>
        </p:sp>
        <p:sp>
          <p:nvSpPr>
            <p:cNvPr id="5" name="TextBox 5"/>
            <p:cNvSpPr txBox="1"/>
            <p:nvPr/>
          </p:nvSpPr>
          <p:spPr>
            <a:xfrm>
              <a:off x="0" y="-47625"/>
              <a:ext cx="5024404" cy="2970805"/>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9745115" y="2161655"/>
            <a:ext cx="18889115" cy="18889115"/>
          </a:xfrm>
          <a:custGeom>
            <a:avLst/>
            <a:gdLst/>
            <a:ahLst/>
            <a:cxnLst/>
            <a:rect l="l" t="t" r="r" b="b"/>
            <a:pathLst>
              <a:path w="18889115" h="18889115">
                <a:moveTo>
                  <a:pt x="0" y="0"/>
                </a:moveTo>
                <a:lnTo>
                  <a:pt x="18889115" y="0"/>
                </a:lnTo>
                <a:lnTo>
                  <a:pt x="18889115" y="18889115"/>
                </a:lnTo>
                <a:lnTo>
                  <a:pt x="0" y="188891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600200" y="3452204"/>
            <a:ext cx="14722043" cy="3232039"/>
          </a:xfrm>
          <a:prstGeom prst="rect">
            <a:avLst/>
          </a:prstGeom>
        </p:spPr>
        <p:txBody>
          <a:bodyPr wrap="square" lIns="0" tIns="0" rIns="0" bIns="0" rtlCol="0" anchor="t">
            <a:spAutoFit/>
          </a:bodyPr>
          <a:lstStyle/>
          <a:p>
            <a:pPr algn="ctr">
              <a:lnSpc>
                <a:spcPts val="12411"/>
              </a:lnSpc>
            </a:pPr>
            <a:r>
              <a:rPr lang="en-US" sz="12411" b="1" dirty="0">
                <a:solidFill>
                  <a:srgbClr val="FFFDFC"/>
                </a:solidFill>
                <a:latin typeface="Nexa Heavy"/>
                <a:ea typeface="Nexa Heavy"/>
                <a:cs typeface="Nexa Heavy"/>
                <a:sym typeface="Nexa Heavy"/>
              </a:rPr>
              <a:t>Managing Innovation and AI</a:t>
            </a:r>
          </a:p>
        </p:txBody>
      </p:sp>
      <p:grpSp>
        <p:nvGrpSpPr>
          <p:cNvPr id="9" name="Group 9"/>
          <p:cNvGrpSpPr/>
          <p:nvPr/>
        </p:nvGrpSpPr>
        <p:grpSpPr>
          <a:xfrm rot="-10800000">
            <a:off x="11817616" y="-2321203"/>
            <a:ext cx="13196359" cy="11546814"/>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8A00">
                <a:alpha val="88627"/>
              </a:srgbClr>
            </a:solidFill>
          </p:spPr>
          <p:txBody>
            <a:bodyPr/>
            <a:lstStyle/>
            <a:p>
              <a:endParaRPr lang="en-US"/>
            </a:p>
          </p:txBody>
        </p:sp>
        <p:sp>
          <p:nvSpPr>
            <p:cNvPr id="11" name="TextBox 11"/>
            <p:cNvSpPr txBox="1"/>
            <p:nvPr/>
          </p:nvSpPr>
          <p:spPr>
            <a:xfrm>
              <a:off x="127000" y="282575"/>
              <a:ext cx="558800" cy="3778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8294181" y="8544203"/>
            <a:ext cx="8014207" cy="758093"/>
          </a:xfrm>
          <a:prstGeom prst="rect">
            <a:avLst/>
          </a:prstGeom>
        </p:spPr>
        <p:txBody>
          <a:bodyPr lIns="0" tIns="0" rIns="0" bIns="0" rtlCol="0" anchor="t">
            <a:spAutoFit/>
          </a:bodyPr>
          <a:lstStyle/>
          <a:p>
            <a:pPr algn="l">
              <a:lnSpc>
                <a:spcPts val="1960"/>
              </a:lnSpc>
            </a:pPr>
            <a:r>
              <a:rPr lang="en-US" sz="1400" dirty="0">
                <a:solidFill>
                  <a:srgbClr val="FFFDFC"/>
                </a:solidFill>
                <a:latin typeface="Helvetica Now Light"/>
                <a:ea typeface="Helvetica Now Light"/>
                <a:cs typeface="Helvetica Now Light"/>
                <a:sym typeface="Helvetica Now Light"/>
              </a:rPr>
              <a:t>Daniel McCarville</a:t>
            </a:r>
          </a:p>
          <a:p>
            <a:pPr algn="l">
              <a:lnSpc>
                <a:spcPts val="1960"/>
              </a:lnSpc>
            </a:pPr>
            <a:r>
              <a:rPr lang="en-US" sz="1400" dirty="0">
                <a:solidFill>
                  <a:srgbClr val="FFFDFC"/>
                </a:solidFill>
                <a:latin typeface="Helvetica Now Light"/>
                <a:ea typeface="Helvetica Now Light"/>
                <a:cs typeface="Helvetica Now Light"/>
                <a:sym typeface="Helvetica Now Light"/>
              </a:rPr>
              <a:t>Arch Capital Group</a:t>
            </a:r>
          </a:p>
          <a:p>
            <a:pPr algn="l">
              <a:lnSpc>
                <a:spcPts val="1960"/>
              </a:lnSpc>
            </a:pPr>
            <a:r>
              <a:rPr lang="en-US" sz="1400" dirty="0">
                <a:solidFill>
                  <a:srgbClr val="FFFDFC"/>
                </a:solidFill>
                <a:latin typeface="Helvetica Now Light"/>
                <a:ea typeface="Helvetica Now Light"/>
                <a:cs typeface="Helvetica Now Light"/>
                <a:sym typeface="Helvetica Now Light"/>
              </a:rPr>
              <a:t>Manager, Internal Audit – Data Analytics &amp; Automation</a:t>
            </a:r>
          </a:p>
        </p:txBody>
      </p:sp>
      <p:grpSp>
        <p:nvGrpSpPr>
          <p:cNvPr id="14" name="Group 14"/>
          <p:cNvGrpSpPr/>
          <p:nvPr/>
        </p:nvGrpSpPr>
        <p:grpSpPr>
          <a:xfrm>
            <a:off x="4783093" y="8814739"/>
            <a:ext cx="1593770" cy="410872"/>
            <a:chOff x="0" y="0"/>
            <a:chExt cx="2125026" cy="547830"/>
          </a:xfrm>
        </p:grpSpPr>
        <p:grpSp>
          <p:nvGrpSpPr>
            <p:cNvPr id="15" name="Group 15"/>
            <p:cNvGrpSpPr/>
            <p:nvPr/>
          </p:nvGrpSpPr>
          <p:grpSpPr>
            <a:xfrm>
              <a:off x="0" y="0"/>
              <a:ext cx="547830" cy="54783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A00"/>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791985" y="0"/>
              <a:ext cx="547830" cy="54783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A00"/>
              </a:solidFill>
            </p:spPr>
            <p:txBody>
              <a:bodyPr/>
              <a:lstStyle/>
              <a:p>
                <a:endParaRPr lang="en-US"/>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577196" y="0"/>
              <a:ext cx="547830" cy="54783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A00"/>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8C4FD-D5CE-970B-C638-3A48A853C9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5BD7B8-AB5D-C9E8-D91D-33ECA5FA907B}"/>
              </a:ext>
            </a:extLst>
          </p:cNvPr>
          <p:cNvSpPr/>
          <p:nvPr/>
        </p:nvSpPr>
        <p:spPr>
          <a:xfrm>
            <a:off x="1311427" y="-2115548"/>
            <a:ext cx="21749957" cy="14518097"/>
          </a:xfrm>
          <a:custGeom>
            <a:avLst/>
            <a:gdLst/>
            <a:ahLst/>
            <a:cxnLst/>
            <a:rect l="l" t="t" r="r" b="b"/>
            <a:pathLst>
              <a:path w="21749957" h="14518097">
                <a:moveTo>
                  <a:pt x="0" y="0"/>
                </a:moveTo>
                <a:lnTo>
                  <a:pt x="21749957" y="0"/>
                </a:lnTo>
                <a:lnTo>
                  <a:pt x="21749957" y="14518096"/>
                </a:lnTo>
                <a:lnTo>
                  <a:pt x="0" y="14518096"/>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391876D7-CB47-C6DE-A56E-EC6FF1D0816B}"/>
              </a:ext>
            </a:extLst>
          </p:cNvPr>
          <p:cNvGrpSpPr/>
          <p:nvPr/>
        </p:nvGrpSpPr>
        <p:grpSpPr>
          <a:xfrm>
            <a:off x="-464042" y="-640624"/>
            <a:ext cx="19077033" cy="11098948"/>
            <a:chOff x="0" y="0"/>
            <a:chExt cx="5024404" cy="2923180"/>
          </a:xfrm>
        </p:grpSpPr>
        <p:sp>
          <p:nvSpPr>
            <p:cNvPr id="4" name="Freeform 4">
              <a:extLst>
                <a:ext uri="{FF2B5EF4-FFF2-40B4-BE49-F238E27FC236}">
                  <a16:creationId xmlns:a16="http://schemas.microsoft.com/office/drawing/2014/main" id="{B19BC11C-E013-EA5F-921B-44C6F7BE8F9F}"/>
                </a:ext>
              </a:extLst>
            </p:cNvPr>
            <p:cNvSpPr/>
            <p:nvPr/>
          </p:nvSpPr>
          <p:spPr>
            <a:xfrm>
              <a:off x="0" y="0"/>
              <a:ext cx="5024404" cy="2923180"/>
            </a:xfrm>
            <a:custGeom>
              <a:avLst/>
              <a:gdLst/>
              <a:ahLst/>
              <a:cxnLst/>
              <a:rect l="l" t="t" r="r" b="b"/>
              <a:pathLst>
                <a:path w="5024404" h="2923180">
                  <a:moveTo>
                    <a:pt x="0" y="0"/>
                  </a:moveTo>
                  <a:lnTo>
                    <a:pt x="5024404" y="0"/>
                  </a:lnTo>
                  <a:lnTo>
                    <a:pt x="5024404" y="2923180"/>
                  </a:lnTo>
                  <a:lnTo>
                    <a:pt x="0" y="2923180"/>
                  </a:lnTo>
                  <a:close/>
                </a:path>
              </a:pathLst>
            </a:custGeom>
            <a:solidFill>
              <a:srgbClr val="510099">
                <a:alpha val="87843"/>
              </a:srgbClr>
            </a:solidFill>
          </p:spPr>
          <p:txBody>
            <a:bodyPr/>
            <a:lstStyle/>
            <a:p>
              <a:endParaRPr lang="en-US"/>
            </a:p>
          </p:txBody>
        </p:sp>
        <p:sp>
          <p:nvSpPr>
            <p:cNvPr id="5" name="TextBox 5">
              <a:extLst>
                <a:ext uri="{FF2B5EF4-FFF2-40B4-BE49-F238E27FC236}">
                  <a16:creationId xmlns:a16="http://schemas.microsoft.com/office/drawing/2014/main" id="{FF4DDD31-8095-7F4D-B131-9E59038056A6}"/>
                </a:ext>
              </a:extLst>
            </p:cNvPr>
            <p:cNvSpPr txBox="1"/>
            <p:nvPr/>
          </p:nvSpPr>
          <p:spPr>
            <a:xfrm>
              <a:off x="0" y="-47625"/>
              <a:ext cx="5024404" cy="2970805"/>
            </a:xfrm>
            <a:prstGeom prst="rect">
              <a:avLst/>
            </a:prstGeom>
          </p:spPr>
          <p:txBody>
            <a:bodyPr lIns="50800" tIns="50800" rIns="50800" bIns="50800" rtlCol="0" anchor="ctr"/>
            <a:lstStyle/>
            <a:p>
              <a:pPr algn="ctr">
                <a:lnSpc>
                  <a:spcPts val="3359"/>
                </a:lnSpc>
              </a:pPr>
              <a:endParaRPr/>
            </a:p>
          </p:txBody>
        </p:sp>
      </p:grpSp>
      <p:grpSp>
        <p:nvGrpSpPr>
          <p:cNvPr id="6" name="Group 6">
            <a:extLst>
              <a:ext uri="{FF2B5EF4-FFF2-40B4-BE49-F238E27FC236}">
                <a16:creationId xmlns:a16="http://schemas.microsoft.com/office/drawing/2014/main" id="{1D7A6A1A-34A1-522A-ADC5-BD573BB33BB4}"/>
              </a:ext>
            </a:extLst>
          </p:cNvPr>
          <p:cNvGrpSpPr/>
          <p:nvPr/>
        </p:nvGrpSpPr>
        <p:grpSpPr>
          <a:xfrm>
            <a:off x="-7727926" y="-1008128"/>
            <a:ext cx="24179456" cy="11738290"/>
            <a:chOff x="0" y="0"/>
            <a:chExt cx="32239274" cy="15651054"/>
          </a:xfrm>
        </p:grpSpPr>
        <p:grpSp>
          <p:nvGrpSpPr>
            <p:cNvPr id="7" name="Group 7">
              <a:extLst>
                <a:ext uri="{FF2B5EF4-FFF2-40B4-BE49-F238E27FC236}">
                  <a16:creationId xmlns:a16="http://schemas.microsoft.com/office/drawing/2014/main" id="{8E0679B3-2C15-80C6-1079-A87A37B52DCE}"/>
                </a:ext>
              </a:extLst>
            </p:cNvPr>
            <p:cNvGrpSpPr/>
            <p:nvPr/>
          </p:nvGrpSpPr>
          <p:grpSpPr>
            <a:xfrm>
              <a:off x="14352356" y="0"/>
              <a:ext cx="17886919" cy="15651054"/>
              <a:chOff x="0" y="0"/>
              <a:chExt cx="812800" cy="711200"/>
            </a:xfrm>
          </p:grpSpPr>
          <p:sp>
            <p:nvSpPr>
              <p:cNvPr id="8" name="Freeform 8">
                <a:extLst>
                  <a:ext uri="{FF2B5EF4-FFF2-40B4-BE49-F238E27FC236}">
                    <a16:creationId xmlns:a16="http://schemas.microsoft.com/office/drawing/2014/main" id="{3581AA86-D8B4-9A79-4DB9-E355677F7A6E}"/>
                  </a:ext>
                </a:extLst>
              </p:cNvPr>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DFC"/>
              </a:solidFill>
            </p:spPr>
            <p:txBody>
              <a:bodyPr/>
              <a:lstStyle/>
              <a:p>
                <a:endParaRPr lang="en-US"/>
              </a:p>
            </p:txBody>
          </p:sp>
          <p:sp>
            <p:nvSpPr>
              <p:cNvPr id="9" name="TextBox 9">
                <a:extLst>
                  <a:ext uri="{FF2B5EF4-FFF2-40B4-BE49-F238E27FC236}">
                    <a16:creationId xmlns:a16="http://schemas.microsoft.com/office/drawing/2014/main" id="{F19E1048-9501-75DB-B71C-4449B3457FBC}"/>
                  </a:ext>
                </a:extLst>
              </p:cNvPr>
              <p:cNvSpPr txBox="1"/>
              <p:nvPr/>
            </p:nvSpPr>
            <p:spPr>
              <a:xfrm>
                <a:off x="127000" y="3175"/>
                <a:ext cx="558800" cy="377825"/>
              </a:xfrm>
              <a:prstGeom prst="rect">
                <a:avLst/>
              </a:prstGeom>
            </p:spPr>
            <p:txBody>
              <a:bodyPr lIns="50800" tIns="50800" rIns="50800" bIns="50800" rtlCol="0" anchor="ctr"/>
              <a:lstStyle/>
              <a:p>
                <a:pPr algn="ctr">
                  <a:lnSpc>
                    <a:spcPts val="3360"/>
                  </a:lnSpc>
                </a:pPr>
                <a:endParaRPr/>
              </a:p>
            </p:txBody>
          </p:sp>
        </p:grpSp>
        <p:grpSp>
          <p:nvGrpSpPr>
            <p:cNvPr id="10" name="Group 10">
              <a:extLst>
                <a:ext uri="{FF2B5EF4-FFF2-40B4-BE49-F238E27FC236}">
                  <a16:creationId xmlns:a16="http://schemas.microsoft.com/office/drawing/2014/main" id="{02761C8F-A3E7-BD5F-E60A-0C97216EE461}"/>
                </a:ext>
              </a:extLst>
            </p:cNvPr>
            <p:cNvGrpSpPr/>
            <p:nvPr/>
          </p:nvGrpSpPr>
          <p:grpSpPr>
            <a:xfrm rot="-10800000">
              <a:off x="0" y="65577"/>
              <a:ext cx="23295815" cy="15585477"/>
              <a:chOff x="0" y="0"/>
              <a:chExt cx="2990301" cy="2000586"/>
            </a:xfrm>
          </p:grpSpPr>
          <p:sp>
            <p:nvSpPr>
              <p:cNvPr id="11" name="Freeform 11">
                <a:extLst>
                  <a:ext uri="{FF2B5EF4-FFF2-40B4-BE49-F238E27FC236}">
                    <a16:creationId xmlns:a16="http://schemas.microsoft.com/office/drawing/2014/main" id="{E0B77277-69D9-A864-7990-AA4DD5A69686}"/>
                  </a:ext>
                </a:extLst>
              </p:cNvPr>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FDFC"/>
              </a:solidFill>
            </p:spPr>
            <p:txBody>
              <a:bodyPr/>
              <a:lstStyle/>
              <a:p>
                <a:endParaRPr lang="en-US"/>
              </a:p>
            </p:txBody>
          </p:sp>
          <p:sp>
            <p:nvSpPr>
              <p:cNvPr id="12" name="TextBox 12">
                <a:extLst>
                  <a:ext uri="{FF2B5EF4-FFF2-40B4-BE49-F238E27FC236}">
                    <a16:creationId xmlns:a16="http://schemas.microsoft.com/office/drawing/2014/main" id="{4E356B9E-0FD4-A47C-13CB-DEBC359B8437}"/>
                  </a:ext>
                </a:extLst>
              </p:cNvPr>
              <p:cNvSpPr txBox="1"/>
              <p:nvPr/>
            </p:nvSpPr>
            <p:spPr>
              <a:xfrm>
                <a:off x="0" y="-47625"/>
                <a:ext cx="2990301" cy="2048211"/>
              </a:xfrm>
              <a:prstGeom prst="rect">
                <a:avLst/>
              </a:prstGeom>
            </p:spPr>
            <p:txBody>
              <a:bodyPr lIns="50800" tIns="50800" rIns="50800" bIns="50800" rtlCol="0" anchor="ctr"/>
              <a:lstStyle/>
              <a:p>
                <a:pPr algn="ctr">
                  <a:lnSpc>
                    <a:spcPts val="3360"/>
                  </a:lnSpc>
                </a:pPr>
                <a:endParaRPr/>
              </a:p>
            </p:txBody>
          </p:sp>
        </p:grpSp>
      </p:grpSp>
      <p:sp>
        <p:nvSpPr>
          <p:cNvPr id="13" name="Freeform 13">
            <a:extLst>
              <a:ext uri="{FF2B5EF4-FFF2-40B4-BE49-F238E27FC236}">
                <a16:creationId xmlns:a16="http://schemas.microsoft.com/office/drawing/2014/main" id="{B4EB44DA-98B9-656E-A005-2DE30B7BF3A0}"/>
              </a:ext>
            </a:extLst>
          </p:cNvPr>
          <p:cNvSpPr/>
          <p:nvPr/>
        </p:nvSpPr>
        <p:spPr>
          <a:xfrm rot="-10800000" flipH="1">
            <a:off x="14293850" y="4153521"/>
            <a:ext cx="7988300" cy="7988300"/>
          </a:xfrm>
          <a:custGeom>
            <a:avLst/>
            <a:gdLst/>
            <a:ahLst/>
            <a:cxnLst/>
            <a:rect l="l" t="t" r="r" b="b"/>
            <a:pathLst>
              <a:path w="7988300" h="7988300">
                <a:moveTo>
                  <a:pt x="7988300" y="0"/>
                </a:moveTo>
                <a:lnTo>
                  <a:pt x="0" y="0"/>
                </a:lnTo>
                <a:lnTo>
                  <a:pt x="0" y="7988300"/>
                </a:lnTo>
                <a:lnTo>
                  <a:pt x="7988300" y="7988300"/>
                </a:lnTo>
                <a:lnTo>
                  <a:pt x="79883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a:extLst>
              <a:ext uri="{FF2B5EF4-FFF2-40B4-BE49-F238E27FC236}">
                <a16:creationId xmlns:a16="http://schemas.microsoft.com/office/drawing/2014/main" id="{44934BCC-AB9B-50DD-46AB-C3274895CA31}"/>
              </a:ext>
            </a:extLst>
          </p:cNvPr>
          <p:cNvGrpSpPr/>
          <p:nvPr/>
        </p:nvGrpSpPr>
        <p:grpSpPr>
          <a:xfrm>
            <a:off x="6864031" y="2909249"/>
            <a:ext cx="11273948" cy="6895898"/>
            <a:chOff x="0" y="0"/>
            <a:chExt cx="15031931" cy="9194531"/>
          </a:xfrm>
        </p:grpSpPr>
        <p:sp>
          <p:nvSpPr>
            <p:cNvPr id="15" name="Freeform 15">
              <a:extLst>
                <a:ext uri="{FF2B5EF4-FFF2-40B4-BE49-F238E27FC236}">
                  <a16:creationId xmlns:a16="http://schemas.microsoft.com/office/drawing/2014/main" id="{D8D3A377-35A0-3E3C-2E3E-6BF227037564}"/>
                </a:ext>
              </a:extLst>
            </p:cNvPr>
            <p:cNvSpPr/>
            <p:nvPr/>
          </p:nvSpPr>
          <p:spPr>
            <a:xfrm>
              <a:off x="1368396" y="261746"/>
              <a:ext cx="12230674" cy="8120384"/>
            </a:xfrm>
            <a:custGeom>
              <a:avLst/>
              <a:gdLst/>
              <a:ahLst/>
              <a:cxnLst/>
              <a:rect l="l" t="t" r="r" b="b"/>
              <a:pathLst>
                <a:path w="12230674" h="8120384">
                  <a:moveTo>
                    <a:pt x="0" y="0"/>
                  </a:moveTo>
                  <a:lnTo>
                    <a:pt x="12230674" y="0"/>
                  </a:lnTo>
                  <a:lnTo>
                    <a:pt x="12230674" y="8120384"/>
                  </a:lnTo>
                  <a:lnTo>
                    <a:pt x="0" y="8120384"/>
                  </a:lnTo>
                  <a:lnTo>
                    <a:pt x="0" y="0"/>
                  </a:lnTo>
                  <a:close/>
                </a:path>
              </a:pathLst>
            </a:custGeom>
            <a:blipFill>
              <a:blip r:embed="rId6"/>
              <a:stretch>
                <a:fillRect t="-280" r="-33532" b="-280"/>
              </a:stretch>
            </a:blipFill>
          </p:spPr>
          <p:txBody>
            <a:bodyPr/>
            <a:lstStyle/>
            <a:p>
              <a:endParaRPr lang="en-US"/>
            </a:p>
          </p:txBody>
        </p:sp>
        <p:sp>
          <p:nvSpPr>
            <p:cNvPr id="16" name="Freeform 16">
              <a:extLst>
                <a:ext uri="{FF2B5EF4-FFF2-40B4-BE49-F238E27FC236}">
                  <a16:creationId xmlns:a16="http://schemas.microsoft.com/office/drawing/2014/main" id="{7BFCBA21-1071-6AAE-C090-6586DF62CD31}"/>
                </a:ext>
              </a:extLst>
            </p:cNvPr>
            <p:cNvSpPr/>
            <p:nvPr/>
          </p:nvSpPr>
          <p:spPr>
            <a:xfrm>
              <a:off x="0" y="0"/>
              <a:ext cx="15031931" cy="9194531"/>
            </a:xfrm>
            <a:custGeom>
              <a:avLst/>
              <a:gdLst/>
              <a:ahLst/>
              <a:cxnLst/>
              <a:rect l="l" t="t" r="r" b="b"/>
              <a:pathLst>
                <a:path w="15031931" h="9194531">
                  <a:moveTo>
                    <a:pt x="0" y="0"/>
                  </a:moveTo>
                  <a:lnTo>
                    <a:pt x="15031931" y="0"/>
                  </a:lnTo>
                  <a:lnTo>
                    <a:pt x="15031931" y="9194531"/>
                  </a:lnTo>
                  <a:lnTo>
                    <a:pt x="0" y="9194531"/>
                  </a:lnTo>
                  <a:lnTo>
                    <a:pt x="0" y="0"/>
                  </a:lnTo>
                  <a:close/>
                </a:path>
              </a:pathLst>
            </a:custGeom>
            <a:blipFill>
              <a:blip r:embed="rId7"/>
              <a:stretch>
                <a:fillRect/>
              </a:stretch>
            </a:blipFill>
          </p:spPr>
          <p:txBody>
            <a:bodyPr/>
            <a:lstStyle/>
            <a:p>
              <a:endParaRPr lang="en-US"/>
            </a:p>
          </p:txBody>
        </p:sp>
      </p:grpSp>
      <p:sp>
        <p:nvSpPr>
          <p:cNvPr id="17" name="TextBox 17">
            <a:extLst>
              <a:ext uri="{FF2B5EF4-FFF2-40B4-BE49-F238E27FC236}">
                <a16:creationId xmlns:a16="http://schemas.microsoft.com/office/drawing/2014/main" id="{391BCAB4-B5A5-13EB-6AEF-4760F46FF760}"/>
              </a:ext>
            </a:extLst>
          </p:cNvPr>
          <p:cNvSpPr txBox="1"/>
          <p:nvPr/>
        </p:nvSpPr>
        <p:spPr>
          <a:xfrm>
            <a:off x="2102158" y="1408422"/>
            <a:ext cx="13944632" cy="914400"/>
          </a:xfrm>
          <a:prstGeom prst="rect">
            <a:avLst/>
          </a:prstGeom>
        </p:spPr>
        <p:txBody>
          <a:bodyPr lIns="0" tIns="0" rIns="0" bIns="0" rtlCol="0" anchor="t">
            <a:spAutoFit/>
          </a:bodyPr>
          <a:lstStyle/>
          <a:p>
            <a:pPr marL="0" lvl="0" indent="0" algn="ctr">
              <a:lnSpc>
                <a:spcPts val="7200"/>
              </a:lnSpc>
              <a:spcBef>
                <a:spcPct val="0"/>
              </a:spcBef>
            </a:pPr>
            <a:r>
              <a:rPr lang="en-US" sz="6000" b="1" u="none" strike="noStrike" dirty="0">
                <a:solidFill>
                  <a:srgbClr val="000000"/>
                </a:solidFill>
                <a:latin typeface="Gordita Bold"/>
                <a:ea typeface="Gordita Bold"/>
                <a:cs typeface="Gordita Bold"/>
                <a:sym typeface="Gordita Bold"/>
              </a:rPr>
              <a:t>Want Innovation? Ask for it.</a:t>
            </a:r>
          </a:p>
        </p:txBody>
      </p:sp>
      <p:grpSp>
        <p:nvGrpSpPr>
          <p:cNvPr id="19" name="Group 19">
            <a:extLst>
              <a:ext uri="{FF2B5EF4-FFF2-40B4-BE49-F238E27FC236}">
                <a16:creationId xmlns:a16="http://schemas.microsoft.com/office/drawing/2014/main" id="{4E58C3C1-238E-DA11-04EA-A57716017AE4}"/>
              </a:ext>
            </a:extLst>
          </p:cNvPr>
          <p:cNvGrpSpPr/>
          <p:nvPr/>
        </p:nvGrpSpPr>
        <p:grpSpPr>
          <a:xfrm>
            <a:off x="1314450" y="2796087"/>
            <a:ext cx="5736633" cy="1691786"/>
            <a:chOff x="0" y="0"/>
            <a:chExt cx="7648843" cy="2255714"/>
          </a:xfrm>
        </p:grpSpPr>
        <p:sp>
          <p:nvSpPr>
            <p:cNvPr id="20" name="TextBox 20">
              <a:extLst>
                <a:ext uri="{FF2B5EF4-FFF2-40B4-BE49-F238E27FC236}">
                  <a16:creationId xmlns:a16="http://schemas.microsoft.com/office/drawing/2014/main" id="{4A95CFA8-D185-3626-E966-76438F5FA3E6}"/>
                </a:ext>
              </a:extLst>
            </p:cNvPr>
            <p:cNvSpPr txBox="1"/>
            <p:nvPr/>
          </p:nvSpPr>
          <p:spPr>
            <a:xfrm>
              <a:off x="2307218" y="88900"/>
              <a:ext cx="5301644" cy="647700"/>
            </a:xfrm>
            <a:prstGeom prst="rect">
              <a:avLst/>
            </a:prstGeom>
          </p:spPr>
          <p:txBody>
            <a:bodyPr lIns="0" tIns="0" rIns="0" bIns="0" rtlCol="0" anchor="t">
              <a:spAutoFit/>
            </a:bodyPr>
            <a:lstStyle/>
            <a:p>
              <a:pPr marL="0" lvl="0" indent="0" algn="l">
                <a:lnSpc>
                  <a:spcPts val="3840"/>
                </a:lnSpc>
                <a:spcBef>
                  <a:spcPct val="0"/>
                </a:spcBef>
              </a:pPr>
              <a:r>
                <a:rPr lang="en-US" sz="3200" b="1" u="none" dirty="0">
                  <a:solidFill>
                    <a:srgbClr val="000000"/>
                  </a:solidFill>
                  <a:latin typeface="Gordita Bold"/>
                  <a:ea typeface="Gordita Bold"/>
                  <a:cs typeface="Gordita Bold"/>
                  <a:sym typeface="Gordita Bold"/>
                </a:rPr>
                <a:t>Set the Tone</a:t>
              </a:r>
            </a:p>
          </p:txBody>
        </p:sp>
        <p:sp>
          <p:nvSpPr>
            <p:cNvPr id="21" name="TextBox 21">
              <a:extLst>
                <a:ext uri="{FF2B5EF4-FFF2-40B4-BE49-F238E27FC236}">
                  <a16:creationId xmlns:a16="http://schemas.microsoft.com/office/drawing/2014/main" id="{C9ABCB24-49F5-57C6-A6E8-0CED957DD4E9}"/>
                </a:ext>
              </a:extLst>
            </p:cNvPr>
            <p:cNvSpPr txBox="1"/>
            <p:nvPr/>
          </p:nvSpPr>
          <p:spPr>
            <a:xfrm>
              <a:off x="2307218" y="1031190"/>
              <a:ext cx="5341625" cy="1224524"/>
            </a:xfrm>
            <a:prstGeom prst="rect">
              <a:avLst/>
            </a:prstGeom>
          </p:spPr>
          <p:txBody>
            <a:bodyPr lIns="0" tIns="0" rIns="0" bIns="0" rtlCol="0" anchor="t">
              <a:spAutoFit/>
            </a:bodyPr>
            <a:lstStyle/>
            <a:p>
              <a:pPr marL="0" lvl="0" indent="0" algn="l">
                <a:lnSpc>
                  <a:spcPts val="1820"/>
                </a:lnSpc>
                <a:spcBef>
                  <a:spcPct val="0"/>
                </a:spcBef>
              </a:pPr>
              <a:r>
                <a:rPr lang="en-US" sz="1400" dirty="0">
                  <a:solidFill>
                    <a:srgbClr val="000000"/>
                  </a:solidFill>
                  <a:latin typeface="Helvetica Now Light"/>
                  <a:ea typeface="Helvetica Now Light"/>
                  <a:cs typeface="Helvetica Now Light"/>
                  <a:sym typeface="Helvetica Now Light"/>
                </a:rPr>
                <a:t>Talk about innovation in your team meetings, one on ones, status calls, performance reviews – any time you are meeting with your team and stakeholders.</a:t>
              </a:r>
            </a:p>
          </p:txBody>
        </p:sp>
        <p:sp>
          <p:nvSpPr>
            <p:cNvPr id="22" name="TextBox 22">
              <a:extLst>
                <a:ext uri="{FF2B5EF4-FFF2-40B4-BE49-F238E27FC236}">
                  <a16:creationId xmlns:a16="http://schemas.microsoft.com/office/drawing/2014/main" id="{3B9EC119-A5F5-95D5-8A96-CA5DC601C143}"/>
                </a:ext>
              </a:extLst>
            </p:cNvPr>
            <p:cNvSpPr txBox="1"/>
            <p:nvPr/>
          </p:nvSpPr>
          <p:spPr>
            <a:xfrm>
              <a:off x="0" y="0"/>
              <a:ext cx="1853208" cy="1219200"/>
            </a:xfrm>
            <a:prstGeom prst="rect">
              <a:avLst/>
            </a:prstGeom>
          </p:spPr>
          <p:txBody>
            <a:bodyPr lIns="0" tIns="0" rIns="0" bIns="0" rtlCol="0" anchor="t">
              <a:spAutoFit/>
            </a:bodyPr>
            <a:lstStyle/>
            <a:p>
              <a:pPr marL="0" lvl="0" indent="0" algn="r">
                <a:lnSpc>
                  <a:spcPts val="7200"/>
                </a:lnSpc>
                <a:spcBef>
                  <a:spcPct val="0"/>
                </a:spcBef>
              </a:pPr>
              <a:r>
                <a:rPr lang="en-US" sz="6000" b="1" dirty="0">
                  <a:solidFill>
                    <a:srgbClr val="FF8A00"/>
                  </a:solidFill>
                  <a:latin typeface="Gordita Bold"/>
                  <a:ea typeface="Gordita Bold"/>
                  <a:cs typeface="Gordita Bold"/>
                  <a:sym typeface="Gordita Bold"/>
                </a:rPr>
                <a:t>01</a:t>
              </a:r>
            </a:p>
          </p:txBody>
        </p:sp>
      </p:grpSp>
      <p:grpSp>
        <p:nvGrpSpPr>
          <p:cNvPr id="23" name="Group 23">
            <a:extLst>
              <a:ext uri="{FF2B5EF4-FFF2-40B4-BE49-F238E27FC236}">
                <a16:creationId xmlns:a16="http://schemas.microsoft.com/office/drawing/2014/main" id="{30D8A781-4639-6807-17F5-6A390BB7AB63}"/>
              </a:ext>
            </a:extLst>
          </p:cNvPr>
          <p:cNvGrpSpPr/>
          <p:nvPr/>
        </p:nvGrpSpPr>
        <p:grpSpPr>
          <a:xfrm>
            <a:off x="1113015" y="4575267"/>
            <a:ext cx="5908083" cy="1691786"/>
            <a:chOff x="0" y="0"/>
            <a:chExt cx="7877443" cy="2255714"/>
          </a:xfrm>
        </p:grpSpPr>
        <p:sp>
          <p:nvSpPr>
            <p:cNvPr id="24" name="TextBox 24">
              <a:extLst>
                <a:ext uri="{FF2B5EF4-FFF2-40B4-BE49-F238E27FC236}">
                  <a16:creationId xmlns:a16="http://schemas.microsoft.com/office/drawing/2014/main" id="{6E88388F-BBAB-C429-0B6A-B559A65D57C9}"/>
                </a:ext>
              </a:extLst>
            </p:cNvPr>
            <p:cNvSpPr txBox="1"/>
            <p:nvPr/>
          </p:nvSpPr>
          <p:spPr>
            <a:xfrm>
              <a:off x="2535818" y="88900"/>
              <a:ext cx="5301644" cy="647700"/>
            </a:xfrm>
            <a:prstGeom prst="rect">
              <a:avLst/>
            </a:prstGeom>
          </p:spPr>
          <p:txBody>
            <a:bodyPr lIns="0" tIns="0" rIns="0" bIns="0" rtlCol="0" anchor="t">
              <a:spAutoFit/>
            </a:bodyPr>
            <a:lstStyle/>
            <a:p>
              <a:pPr marL="0" lvl="0" indent="0" algn="l">
                <a:lnSpc>
                  <a:spcPts val="3840"/>
                </a:lnSpc>
                <a:spcBef>
                  <a:spcPct val="0"/>
                </a:spcBef>
              </a:pPr>
              <a:r>
                <a:rPr lang="en-US" sz="3200" b="1" u="none" dirty="0">
                  <a:solidFill>
                    <a:srgbClr val="000000"/>
                  </a:solidFill>
                  <a:latin typeface="Gordita Bold"/>
                  <a:ea typeface="Gordita Bold"/>
                  <a:cs typeface="Gordita Bold"/>
                  <a:sym typeface="Gordita Bold"/>
                </a:rPr>
                <a:t>Reward It</a:t>
              </a:r>
            </a:p>
          </p:txBody>
        </p:sp>
        <p:sp>
          <p:nvSpPr>
            <p:cNvPr id="25" name="TextBox 25">
              <a:extLst>
                <a:ext uri="{FF2B5EF4-FFF2-40B4-BE49-F238E27FC236}">
                  <a16:creationId xmlns:a16="http://schemas.microsoft.com/office/drawing/2014/main" id="{E07FE6B6-308E-EB6C-EEBB-761BB3DE526D}"/>
                </a:ext>
              </a:extLst>
            </p:cNvPr>
            <p:cNvSpPr txBox="1"/>
            <p:nvPr/>
          </p:nvSpPr>
          <p:spPr>
            <a:xfrm>
              <a:off x="2535818" y="1031190"/>
              <a:ext cx="5341625" cy="1224524"/>
            </a:xfrm>
            <a:prstGeom prst="rect">
              <a:avLst/>
            </a:prstGeom>
          </p:spPr>
          <p:txBody>
            <a:bodyPr lIns="0" tIns="0" rIns="0" bIns="0" rtlCol="0" anchor="t">
              <a:spAutoFit/>
            </a:bodyPr>
            <a:lstStyle/>
            <a:p>
              <a:pPr marL="0" lvl="0" indent="0" algn="l">
                <a:lnSpc>
                  <a:spcPts val="1820"/>
                </a:lnSpc>
                <a:spcBef>
                  <a:spcPct val="0"/>
                </a:spcBef>
              </a:pPr>
              <a:r>
                <a:rPr lang="en-US" sz="1400" dirty="0">
                  <a:solidFill>
                    <a:srgbClr val="000000"/>
                  </a:solidFill>
                  <a:latin typeface="Helvetica Now Light"/>
                  <a:ea typeface="Helvetica Now Light"/>
                  <a:cs typeface="Helvetica Now Light"/>
                  <a:sym typeface="Helvetica Now Light"/>
                </a:rPr>
                <a:t>When you see innovation, call it out. Don’t let people succeed silently. Highlight and reward innovation with kudos, status, and an early day off. </a:t>
              </a:r>
            </a:p>
          </p:txBody>
        </p:sp>
        <p:sp>
          <p:nvSpPr>
            <p:cNvPr id="26" name="TextBox 26">
              <a:extLst>
                <a:ext uri="{FF2B5EF4-FFF2-40B4-BE49-F238E27FC236}">
                  <a16:creationId xmlns:a16="http://schemas.microsoft.com/office/drawing/2014/main" id="{52FA7945-B97B-25D4-E947-59F6A873A972}"/>
                </a:ext>
              </a:extLst>
            </p:cNvPr>
            <p:cNvSpPr txBox="1"/>
            <p:nvPr/>
          </p:nvSpPr>
          <p:spPr>
            <a:xfrm>
              <a:off x="0" y="0"/>
              <a:ext cx="2081808" cy="1219200"/>
            </a:xfrm>
            <a:prstGeom prst="rect">
              <a:avLst/>
            </a:prstGeom>
          </p:spPr>
          <p:txBody>
            <a:bodyPr lIns="0" tIns="0" rIns="0" bIns="0" rtlCol="0" anchor="t">
              <a:spAutoFit/>
            </a:bodyPr>
            <a:lstStyle/>
            <a:p>
              <a:pPr marL="0" lvl="0" indent="0" algn="r">
                <a:lnSpc>
                  <a:spcPts val="7200"/>
                </a:lnSpc>
                <a:spcBef>
                  <a:spcPct val="0"/>
                </a:spcBef>
              </a:pPr>
              <a:r>
                <a:rPr lang="en-US" sz="6000" b="1" dirty="0">
                  <a:solidFill>
                    <a:srgbClr val="510099"/>
                  </a:solidFill>
                  <a:latin typeface="Gordita Bold"/>
                  <a:ea typeface="Gordita Bold"/>
                  <a:cs typeface="Gordita Bold"/>
                  <a:sym typeface="Gordita Bold"/>
                </a:rPr>
                <a:t>02</a:t>
              </a:r>
            </a:p>
          </p:txBody>
        </p:sp>
      </p:grpSp>
      <p:grpSp>
        <p:nvGrpSpPr>
          <p:cNvPr id="27" name="Group 27">
            <a:extLst>
              <a:ext uri="{FF2B5EF4-FFF2-40B4-BE49-F238E27FC236}">
                <a16:creationId xmlns:a16="http://schemas.microsoft.com/office/drawing/2014/main" id="{6296FBC0-E75B-7F27-9EDC-EA0FAF364BF9}"/>
              </a:ext>
            </a:extLst>
          </p:cNvPr>
          <p:cNvGrpSpPr/>
          <p:nvPr/>
        </p:nvGrpSpPr>
        <p:grpSpPr>
          <a:xfrm>
            <a:off x="1113015" y="6357198"/>
            <a:ext cx="5938067" cy="1460954"/>
            <a:chOff x="0" y="0"/>
            <a:chExt cx="7917423" cy="1947938"/>
          </a:xfrm>
        </p:grpSpPr>
        <p:sp>
          <p:nvSpPr>
            <p:cNvPr id="28" name="TextBox 28">
              <a:extLst>
                <a:ext uri="{FF2B5EF4-FFF2-40B4-BE49-F238E27FC236}">
                  <a16:creationId xmlns:a16="http://schemas.microsoft.com/office/drawing/2014/main" id="{4BEDC9F7-CE1E-2739-80D7-D02AA4992848}"/>
                </a:ext>
              </a:extLst>
            </p:cNvPr>
            <p:cNvSpPr txBox="1"/>
            <p:nvPr/>
          </p:nvSpPr>
          <p:spPr>
            <a:xfrm>
              <a:off x="2575798" y="88900"/>
              <a:ext cx="5301644" cy="647700"/>
            </a:xfrm>
            <a:prstGeom prst="rect">
              <a:avLst/>
            </a:prstGeom>
          </p:spPr>
          <p:txBody>
            <a:bodyPr lIns="0" tIns="0" rIns="0" bIns="0" rtlCol="0" anchor="t">
              <a:spAutoFit/>
            </a:bodyPr>
            <a:lstStyle/>
            <a:p>
              <a:pPr marL="0" lvl="0" indent="0" algn="l">
                <a:lnSpc>
                  <a:spcPts val="3840"/>
                </a:lnSpc>
                <a:spcBef>
                  <a:spcPct val="0"/>
                </a:spcBef>
              </a:pPr>
              <a:r>
                <a:rPr lang="en-US" sz="3200" b="1" u="none" dirty="0">
                  <a:solidFill>
                    <a:srgbClr val="000000"/>
                  </a:solidFill>
                  <a:latin typeface="Gordita Bold"/>
                  <a:ea typeface="Gordita Bold"/>
                  <a:cs typeface="Gordita Bold"/>
                  <a:sym typeface="Gordita Bold"/>
                </a:rPr>
                <a:t>Expect It</a:t>
              </a:r>
            </a:p>
          </p:txBody>
        </p:sp>
        <p:sp>
          <p:nvSpPr>
            <p:cNvPr id="29" name="TextBox 29">
              <a:extLst>
                <a:ext uri="{FF2B5EF4-FFF2-40B4-BE49-F238E27FC236}">
                  <a16:creationId xmlns:a16="http://schemas.microsoft.com/office/drawing/2014/main" id="{B4725E8E-77C6-AF97-1AF0-05F3059DE100}"/>
                </a:ext>
              </a:extLst>
            </p:cNvPr>
            <p:cNvSpPr txBox="1"/>
            <p:nvPr/>
          </p:nvSpPr>
          <p:spPr>
            <a:xfrm>
              <a:off x="2575797" y="1031190"/>
              <a:ext cx="5341626" cy="916748"/>
            </a:xfrm>
            <a:prstGeom prst="rect">
              <a:avLst/>
            </a:prstGeom>
          </p:spPr>
          <p:txBody>
            <a:bodyPr lIns="0" tIns="0" rIns="0" bIns="0" rtlCol="0" anchor="t">
              <a:spAutoFit/>
            </a:bodyPr>
            <a:lstStyle/>
            <a:p>
              <a:pPr marL="0" lvl="0" indent="0" algn="l">
                <a:lnSpc>
                  <a:spcPts val="1820"/>
                </a:lnSpc>
                <a:spcBef>
                  <a:spcPct val="0"/>
                </a:spcBef>
              </a:pPr>
              <a:r>
                <a:rPr lang="en-US" sz="1400" dirty="0">
                  <a:solidFill>
                    <a:srgbClr val="000000"/>
                  </a:solidFill>
                  <a:latin typeface="Helvetica Now Light"/>
                  <a:ea typeface="Helvetica Now Light"/>
                  <a:cs typeface="Helvetica Now Light"/>
                  <a:sym typeface="Helvetica Now Light"/>
                </a:rPr>
                <a:t>Working harder at the traditional way of working isn’t enough. Redirect conversations to innovation when appropriate.</a:t>
              </a:r>
            </a:p>
          </p:txBody>
        </p:sp>
        <p:sp>
          <p:nvSpPr>
            <p:cNvPr id="30" name="TextBox 30">
              <a:extLst>
                <a:ext uri="{FF2B5EF4-FFF2-40B4-BE49-F238E27FC236}">
                  <a16:creationId xmlns:a16="http://schemas.microsoft.com/office/drawing/2014/main" id="{158F1A6D-3D5A-294F-23AE-4822273B32FD}"/>
                </a:ext>
              </a:extLst>
            </p:cNvPr>
            <p:cNvSpPr txBox="1"/>
            <p:nvPr/>
          </p:nvSpPr>
          <p:spPr>
            <a:xfrm>
              <a:off x="0" y="0"/>
              <a:ext cx="2121788" cy="1219200"/>
            </a:xfrm>
            <a:prstGeom prst="rect">
              <a:avLst/>
            </a:prstGeom>
          </p:spPr>
          <p:txBody>
            <a:bodyPr lIns="0" tIns="0" rIns="0" bIns="0" rtlCol="0" anchor="t">
              <a:spAutoFit/>
            </a:bodyPr>
            <a:lstStyle/>
            <a:p>
              <a:pPr marL="0" lvl="0" indent="0" algn="r">
                <a:lnSpc>
                  <a:spcPts val="7200"/>
                </a:lnSpc>
                <a:spcBef>
                  <a:spcPct val="0"/>
                </a:spcBef>
              </a:pPr>
              <a:r>
                <a:rPr lang="en-US" sz="6000" b="1" dirty="0">
                  <a:solidFill>
                    <a:srgbClr val="FF8A00"/>
                  </a:solidFill>
                  <a:latin typeface="Gordita Bold"/>
                  <a:ea typeface="Gordita Bold"/>
                  <a:cs typeface="Gordita Bold"/>
                  <a:sym typeface="Gordita Bold"/>
                </a:rPr>
                <a:t>03</a:t>
              </a:r>
            </a:p>
          </p:txBody>
        </p:sp>
      </p:grpSp>
      <p:grpSp>
        <p:nvGrpSpPr>
          <p:cNvPr id="31" name="Group 31">
            <a:extLst>
              <a:ext uri="{FF2B5EF4-FFF2-40B4-BE49-F238E27FC236}">
                <a16:creationId xmlns:a16="http://schemas.microsoft.com/office/drawing/2014/main" id="{A2CACDE1-219A-0F45-1605-22BCE55D1EE4}"/>
              </a:ext>
            </a:extLst>
          </p:cNvPr>
          <p:cNvGrpSpPr/>
          <p:nvPr/>
        </p:nvGrpSpPr>
        <p:grpSpPr>
          <a:xfrm>
            <a:off x="1113015" y="8139129"/>
            <a:ext cx="5938067" cy="1691786"/>
            <a:chOff x="0" y="0"/>
            <a:chExt cx="7917423" cy="2255714"/>
          </a:xfrm>
        </p:grpSpPr>
        <p:sp>
          <p:nvSpPr>
            <p:cNvPr id="32" name="TextBox 32">
              <a:extLst>
                <a:ext uri="{FF2B5EF4-FFF2-40B4-BE49-F238E27FC236}">
                  <a16:creationId xmlns:a16="http://schemas.microsoft.com/office/drawing/2014/main" id="{7839A0F1-09CD-C4B0-F15C-546A08D3D295}"/>
                </a:ext>
              </a:extLst>
            </p:cNvPr>
            <p:cNvSpPr txBox="1"/>
            <p:nvPr/>
          </p:nvSpPr>
          <p:spPr>
            <a:xfrm>
              <a:off x="2575798" y="88900"/>
              <a:ext cx="5301644" cy="647700"/>
            </a:xfrm>
            <a:prstGeom prst="rect">
              <a:avLst/>
            </a:prstGeom>
          </p:spPr>
          <p:txBody>
            <a:bodyPr lIns="0" tIns="0" rIns="0" bIns="0" rtlCol="0" anchor="t">
              <a:spAutoFit/>
            </a:bodyPr>
            <a:lstStyle/>
            <a:p>
              <a:pPr marL="0" lvl="0" indent="0" algn="l">
                <a:lnSpc>
                  <a:spcPts val="3840"/>
                </a:lnSpc>
                <a:spcBef>
                  <a:spcPct val="0"/>
                </a:spcBef>
              </a:pPr>
              <a:r>
                <a:rPr lang="en-US" sz="3200" b="1" dirty="0">
                  <a:solidFill>
                    <a:srgbClr val="000000"/>
                  </a:solidFill>
                  <a:latin typeface="Gordita Bold"/>
                  <a:ea typeface="Gordita Bold"/>
                  <a:cs typeface="Gordita Bold"/>
                  <a:sym typeface="Gordita Bold"/>
                </a:rPr>
                <a:t>Empower It</a:t>
              </a:r>
              <a:endParaRPr lang="en-US" sz="3200" b="1" u="none" dirty="0">
                <a:solidFill>
                  <a:srgbClr val="000000"/>
                </a:solidFill>
                <a:latin typeface="Gordita Bold"/>
                <a:ea typeface="Gordita Bold"/>
                <a:cs typeface="Gordita Bold"/>
                <a:sym typeface="Gordita Bold"/>
              </a:endParaRPr>
            </a:p>
          </p:txBody>
        </p:sp>
        <p:sp>
          <p:nvSpPr>
            <p:cNvPr id="33" name="TextBox 33">
              <a:extLst>
                <a:ext uri="{FF2B5EF4-FFF2-40B4-BE49-F238E27FC236}">
                  <a16:creationId xmlns:a16="http://schemas.microsoft.com/office/drawing/2014/main" id="{1611DD86-CBC3-2A2D-C779-7ABBF20CF245}"/>
                </a:ext>
              </a:extLst>
            </p:cNvPr>
            <p:cNvSpPr txBox="1"/>
            <p:nvPr/>
          </p:nvSpPr>
          <p:spPr>
            <a:xfrm>
              <a:off x="2575797" y="1031190"/>
              <a:ext cx="5341626" cy="1224524"/>
            </a:xfrm>
            <a:prstGeom prst="rect">
              <a:avLst/>
            </a:prstGeom>
          </p:spPr>
          <p:txBody>
            <a:bodyPr lIns="0" tIns="0" rIns="0" bIns="0" rtlCol="0" anchor="t">
              <a:spAutoFit/>
            </a:bodyPr>
            <a:lstStyle/>
            <a:p>
              <a:pPr marL="0" lvl="0" indent="0" algn="l">
                <a:lnSpc>
                  <a:spcPts val="1820"/>
                </a:lnSpc>
                <a:spcBef>
                  <a:spcPct val="0"/>
                </a:spcBef>
              </a:pPr>
              <a:r>
                <a:rPr lang="en-US" sz="1400" dirty="0">
                  <a:solidFill>
                    <a:srgbClr val="000000"/>
                  </a:solidFill>
                  <a:latin typeface="Helvetica Now Light"/>
                  <a:ea typeface="Helvetica Now Light"/>
                  <a:cs typeface="Helvetica Now Light"/>
                  <a:sym typeface="Helvetica Now Light"/>
                </a:rPr>
                <a:t>Be flexible. Let people change work steps and procedures. Let them experiment with new approaches. Don’t tell people how to do their work, tell them what you expect to achieve.</a:t>
              </a:r>
            </a:p>
          </p:txBody>
        </p:sp>
        <p:sp>
          <p:nvSpPr>
            <p:cNvPr id="34" name="TextBox 34">
              <a:extLst>
                <a:ext uri="{FF2B5EF4-FFF2-40B4-BE49-F238E27FC236}">
                  <a16:creationId xmlns:a16="http://schemas.microsoft.com/office/drawing/2014/main" id="{EA191BDD-064D-D6B3-A20B-7B369A96183A}"/>
                </a:ext>
              </a:extLst>
            </p:cNvPr>
            <p:cNvSpPr txBox="1"/>
            <p:nvPr/>
          </p:nvSpPr>
          <p:spPr>
            <a:xfrm>
              <a:off x="0" y="0"/>
              <a:ext cx="2121788" cy="1219200"/>
            </a:xfrm>
            <a:prstGeom prst="rect">
              <a:avLst/>
            </a:prstGeom>
          </p:spPr>
          <p:txBody>
            <a:bodyPr lIns="0" tIns="0" rIns="0" bIns="0" rtlCol="0" anchor="t">
              <a:spAutoFit/>
            </a:bodyPr>
            <a:lstStyle/>
            <a:p>
              <a:pPr marL="0" lvl="0" indent="0" algn="r">
                <a:lnSpc>
                  <a:spcPts val="7200"/>
                </a:lnSpc>
                <a:spcBef>
                  <a:spcPct val="0"/>
                </a:spcBef>
              </a:pPr>
              <a:r>
                <a:rPr lang="en-US" sz="6000" b="1" dirty="0">
                  <a:solidFill>
                    <a:srgbClr val="510099"/>
                  </a:solidFill>
                  <a:latin typeface="Gordita Bold"/>
                  <a:ea typeface="Gordita Bold"/>
                  <a:cs typeface="Gordita Bold"/>
                  <a:sym typeface="Gordita Bold"/>
                </a:rPr>
                <a:t>04</a:t>
              </a:r>
            </a:p>
          </p:txBody>
        </p:sp>
      </p:grpSp>
      <p:pic>
        <p:nvPicPr>
          <p:cNvPr id="36" name="Picture 35" descr="A person with a megaphone&#10;&#10;AI-generated content may be incorrect.">
            <a:extLst>
              <a:ext uri="{FF2B5EF4-FFF2-40B4-BE49-F238E27FC236}">
                <a16:creationId xmlns:a16="http://schemas.microsoft.com/office/drawing/2014/main" id="{A44DEB39-2880-CF9D-5F06-D52FC6548052}"/>
              </a:ext>
            </a:extLst>
          </p:cNvPr>
          <p:cNvPicPr>
            <a:picLocks noChangeAspect="1"/>
          </p:cNvPicPr>
          <p:nvPr/>
        </p:nvPicPr>
        <p:blipFill>
          <a:blip r:embed="rId8" cstate="print">
            <a:extLst>
              <a:ext uri="{28A0092B-C50C-407E-A947-70E740481C1C}">
                <a14:useLocalDpi xmlns:a14="http://schemas.microsoft.com/office/drawing/2010/main" val="0"/>
              </a:ext>
            </a:extLst>
          </a:blip>
          <a:srcRect l="425" t="-327" r="1564" b="736"/>
          <a:stretch/>
        </p:blipFill>
        <p:spPr>
          <a:xfrm>
            <a:off x="7950298" y="3131051"/>
            <a:ext cx="9057523" cy="6090288"/>
          </a:xfrm>
          <a:prstGeom prst="rect">
            <a:avLst/>
          </a:prstGeom>
        </p:spPr>
      </p:pic>
      <p:sp>
        <p:nvSpPr>
          <p:cNvPr id="40" name="TextBox 39">
            <a:extLst>
              <a:ext uri="{FF2B5EF4-FFF2-40B4-BE49-F238E27FC236}">
                <a16:creationId xmlns:a16="http://schemas.microsoft.com/office/drawing/2014/main" id="{3739B95E-4063-3800-1920-BE0E33BECFC7}"/>
              </a:ext>
            </a:extLst>
          </p:cNvPr>
          <p:cNvSpPr txBox="1"/>
          <p:nvPr/>
        </p:nvSpPr>
        <p:spPr>
          <a:xfrm>
            <a:off x="10435309" y="9476036"/>
            <a:ext cx="4583659" cy="369332"/>
          </a:xfrm>
          <a:prstGeom prst="rect">
            <a:avLst/>
          </a:prstGeom>
          <a:noFill/>
        </p:spPr>
        <p:txBody>
          <a:bodyPr wrap="square" rtlCol="0">
            <a:spAutoFit/>
          </a:bodyPr>
          <a:lstStyle/>
          <a:p>
            <a:r>
              <a:rPr lang="en-US" dirty="0">
                <a:solidFill>
                  <a:schemeClr val="bg2"/>
                </a:solidFill>
              </a:rPr>
              <a:t>Photo by Maayan </a:t>
            </a:r>
            <a:r>
              <a:rPr lang="en-US" dirty="0" err="1">
                <a:solidFill>
                  <a:schemeClr val="bg2"/>
                </a:solidFill>
              </a:rPr>
              <a:t>Nemanov</a:t>
            </a:r>
            <a:r>
              <a:rPr lang="en-US" dirty="0">
                <a:solidFill>
                  <a:schemeClr val="bg2"/>
                </a:solidFill>
              </a:rPr>
              <a:t> on </a:t>
            </a:r>
            <a:r>
              <a:rPr lang="en-US" dirty="0" err="1">
                <a:solidFill>
                  <a:schemeClr val="bg2"/>
                </a:solidFill>
              </a:rPr>
              <a:t>unsplash</a:t>
            </a:r>
            <a:r>
              <a:rPr lang="en-US" dirty="0">
                <a:solidFill>
                  <a:schemeClr val="bg2"/>
                </a:solidFill>
              </a:rPr>
              <a:t>.</a:t>
            </a:r>
          </a:p>
        </p:txBody>
      </p:sp>
    </p:spTree>
    <p:extLst>
      <p:ext uri="{BB962C8B-B14F-4D97-AF65-F5344CB8AC3E}">
        <p14:creationId xmlns:p14="http://schemas.microsoft.com/office/powerpoint/2010/main" val="220464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62CEB-1A07-91DC-51E8-0ED258DC33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DF3656-A46D-800C-9826-00E2BEE3ECBE}"/>
              </a:ext>
            </a:extLst>
          </p:cNvPr>
          <p:cNvSpPr/>
          <p:nvPr/>
        </p:nvSpPr>
        <p:spPr>
          <a:xfrm rot="5400000" flipH="1">
            <a:off x="13287572" y="-2020221"/>
            <a:ext cx="7988300" cy="7988300"/>
          </a:xfrm>
          <a:custGeom>
            <a:avLst/>
            <a:gdLst/>
            <a:ahLst/>
            <a:cxnLst/>
            <a:rect l="l" t="t" r="r" b="b"/>
            <a:pathLst>
              <a:path w="7988300" h="7988300">
                <a:moveTo>
                  <a:pt x="7988300" y="0"/>
                </a:moveTo>
                <a:lnTo>
                  <a:pt x="0" y="0"/>
                </a:lnTo>
                <a:lnTo>
                  <a:pt x="0" y="7988300"/>
                </a:lnTo>
                <a:lnTo>
                  <a:pt x="7988300" y="7988300"/>
                </a:lnTo>
                <a:lnTo>
                  <a:pt x="79883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A8A4A25D-BEAE-8BB9-D25C-AED1B66EEF39}"/>
              </a:ext>
            </a:extLst>
          </p:cNvPr>
          <p:cNvSpPr txBox="1"/>
          <p:nvPr/>
        </p:nvSpPr>
        <p:spPr>
          <a:xfrm>
            <a:off x="1028700" y="2283386"/>
            <a:ext cx="16230600" cy="1846659"/>
          </a:xfrm>
          <a:prstGeom prst="rect">
            <a:avLst/>
          </a:prstGeom>
        </p:spPr>
        <p:txBody>
          <a:bodyPr lIns="0" tIns="0" rIns="0" bIns="0" rtlCol="0" anchor="t">
            <a:spAutoFit/>
          </a:bodyPr>
          <a:lstStyle/>
          <a:p>
            <a:pPr marL="0" lvl="0" indent="0" algn="ctr">
              <a:lnSpc>
                <a:spcPts val="7200"/>
              </a:lnSpc>
              <a:spcBef>
                <a:spcPct val="0"/>
              </a:spcBef>
            </a:pPr>
            <a:r>
              <a:rPr lang="en-US" sz="6000" b="1" u="none" strike="noStrike" dirty="0">
                <a:solidFill>
                  <a:srgbClr val="000000"/>
                </a:solidFill>
                <a:latin typeface="Gordita Bold"/>
                <a:ea typeface="Gordita Bold"/>
                <a:cs typeface="Gordita Bold"/>
                <a:sym typeface="Gordita Bold"/>
              </a:rPr>
              <a:t>Guiding Stars from </a:t>
            </a:r>
          </a:p>
          <a:p>
            <a:pPr marL="0" lvl="0" indent="0" algn="ctr">
              <a:lnSpc>
                <a:spcPts val="7200"/>
              </a:lnSpc>
              <a:spcBef>
                <a:spcPct val="0"/>
              </a:spcBef>
            </a:pPr>
            <a:r>
              <a:rPr lang="en-US" sz="6000" b="1" u="none" strike="noStrike" dirty="0">
                <a:solidFill>
                  <a:srgbClr val="000000"/>
                </a:solidFill>
                <a:latin typeface="Gordita Bold"/>
                <a:ea typeface="Gordita Bold"/>
                <a:cs typeface="Gordita Bold"/>
                <a:sym typeface="Gordita Bold"/>
              </a:rPr>
              <a:t>an Agile True Believer</a:t>
            </a:r>
          </a:p>
        </p:txBody>
      </p:sp>
      <p:sp>
        <p:nvSpPr>
          <p:cNvPr id="36" name="Freeform 7">
            <a:extLst>
              <a:ext uri="{FF2B5EF4-FFF2-40B4-BE49-F238E27FC236}">
                <a16:creationId xmlns:a16="http://schemas.microsoft.com/office/drawing/2014/main" id="{FE0279B8-47D8-18C5-B3A2-07AC7221EDD4}"/>
              </a:ext>
            </a:extLst>
          </p:cNvPr>
          <p:cNvSpPr/>
          <p:nvPr/>
        </p:nvSpPr>
        <p:spPr>
          <a:xfrm>
            <a:off x="912340" y="5341883"/>
            <a:ext cx="5033315" cy="2668300"/>
          </a:xfrm>
          <a:custGeom>
            <a:avLst/>
            <a:gdLst/>
            <a:ahLst/>
            <a:cxnLst/>
            <a:rect l="l" t="t" r="r" b="b"/>
            <a:pathLst>
              <a:path w="1036238" h="549339">
                <a:moveTo>
                  <a:pt x="76907" y="0"/>
                </a:moveTo>
                <a:lnTo>
                  <a:pt x="959331" y="0"/>
                </a:lnTo>
                <a:cubicBezTo>
                  <a:pt x="979728" y="0"/>
                  <a:pt x="999290" y="8103"/>
                  <a:pt x="1013712" y="22525"/>
                </a:cubicBezTo>
                <a:cubicBezTo>
                  <a:pt x="1028135" y="36948"/>
                  <a:pt x="1036238" y="56510"/>
                  <a:pt x="1036238" y="76907"/>
                </a:cubicBezTo>
                <a:lnTo>
                  <a:pt x="1036238" y="472432"/>
                </a:lnTo>
                <a:cubicBezTo>
                  <a:pt x="1036238" y="514906"/>
                  <a:pt x="1001806" y="549339"/>
                  <a:pt x="959331" y="549339"/>
                </a:cubicBezTo>
                <a:lnTo>
                  <a:pt x="76907" y="549339"/>
                </a:lnTo>
                <a:cubicBezTo>
                  <a:pt x="56510" y="549339"/>
                  <a:pt x="36948" y="541236"/>
                  <a:pt x="22525" y="526813"/>
                </a:cubicBezTo>
                <a:cubicBezTo>
                  <a:pt x="8103" y="512390"/>
                  <a:pt x="0" y="492829"/>
                  <a:pt x="0" y="472432"/>
                </a:cubicBezTo>
                <a:lnTo>
                  <a:pt x="0" y="76907"/>
                </a:lnTo>
                <a:cubicBezTo>
                  <a:pt x="0" y="34432"/>
                  <a:pt x="34432" y="0"/>
                  <a:pt x="76907" y="0"/>
                </a:cubicBezTo>
                <a:close/>
              </a:path>
            </a:pathLst>
          </a:custGeom>
          <a:solidFill>
            <a:srgbClr val="510099"/>
          </a:solidFill>
        </p:spPr>
        <p:txBody>
          <a:bodyPr/>
          <a:lstStyle/>
          <a:p>
            <a:endParaRPr lang="en-US" dirty="0"/>
          </a:p>
        </p:txBody>
      </p:sp>
      <p:sp>
        <p:nvSpPr>
          <p:cNvPr id="37" name="TextBox 24">
            <a:extLst>
              <a:ext uri="{FF2B5EF4-FFF2-40B4-BE49-F238E27FC236}">
                <a16:creationId xmlns:a16="http://schemas.microsoft.com/office/drawing/2014/main" id="{4C1ABC63-9261-BBA8-6760-E5E4917832E3}"/>
              </a:ext>
            </a:extLst>
          </p:cNvPr>
          <p:cNvSpPr txBox="1"/>
          <p:nvPr/>
        </p:nvSpPr>
        <p:spPr>
          <a:xfrm>
            <a:off x="1347177" y="5849362"/>
            <a:ext cx="4163642" cy="353255"/>
          </a:xfrm>
          <a:prstGeom prst="rect">
            <a:avLst/>
          </a:prstGeom>
        </p:spPr>
        <p:txBody>
          <a:bodyPr lIns="0" tIns="0" rIns="0" bIns="0" rtlCol="0" anchor="t">
            <a:spAutoFit/>
          </a:bodyPr>
          <a:lstStyle/>
          <a:p>
            <a:pPr marL="0" lvl="0" indent="0" algn="ctr">
              <a:lnSpc>
                <a:spcPts val="2792"/>
              </a:lnSpc>
              <a:spcBef>
                <a:spcPct val="0"/>
              </a:spcBef>
            </a:pPr>
            <a:r>
              <a:rPr lang="en-US" sz="2327" b="1" dirty="0">
                <a:solidFill>
                  <a:srgbClr val="FFFDFC"/>
                </a:solidFill>
                <a:latin typeface="Gordita Bold"/>
                <a:ea typeface="Gordita Bold"/>
                <a:cs typeface="Gordita Bold"/>
                <a:sym typeface="Gordita Bold"/>
              </a:rPr>
              <a:t>Delight Your Customers</a:t>
            </a:r>
          </a:p>
        </p:txBody>
      </p:sp>
      <p:sp>
        <p:nvSpPr>
          <p:cNvPr id="38" name="Freeform 7">
            <a:extLst>
              <a:ext uri="{FF2B5EF4-FFF2-40B4-BE49-F238E27FC236}">
                <a16:creationId xmlns:a16="http://schemas.microsoft.com/office/drawing/2014/main" id="{85C16852-0448-AE4F-05D4-264D608BCF9C}"/>
              </a:ext>
            </a:extLst>
          </p:cNvPr>
          <p:cNvSpPr/>
          <p:nvPr/>
        </p:nvSpPr>
        <p:spPr>
          <a:xfrm>
            <a:off x="6627342" y="5372100"/>
            <a:ext cx="5033315" cy="2668300"/>
          </a:xfrm>
          <a:custGeom>
            <a:avLst/>
            <a:gdLst/>
            <a:ahLst/>
            <a:cxnLst/>
            <a:rect l="l" t="t" r="r" b="b"/>
            <a:pathLst>
              <a:path w="1036238" h="549339">
                <a:moveTo>
                  <a:pt x="76907" y="0"/>
                </a:moveTo>
                <a:lnTo>
                  <a:pt x="959331" y="0"/>
                </a:lnTo>
                <a:cubicBezTo>
                  <a:pt x="979728" y="0"/>
                  <a:pt x="999290" y="8103"/>
                  <a:pt x="1013712" y="22525"/>
                </a:cubicBezTo>
                <a:cubicBezTo>
                  <a:pt x="1028135" y="36948"/>
                  <a:pt x="1036238" y="56510"/>
                  <a:pt x="1036238" y="76907"/>
                </a:cubicBezTo>
                <a:lnTo>
                  <a:pt x="1036238" y="472432"/>
                </a:lnTo>
                <a:cubicBezTo>
                  <a:pt x="1036238" y="514906"/>
                  <a:pt x="1001806" y="549339"/>
                  <a:pt x="959331" y="549339"/>
                </a:cubicBezTo>
                <a:lnTo>
                  <a:pt x="76907" y="549339"/>
                </a:lnTo>
                <a:cubicBezTo>
                  <a:pt x="56510" y="549339"/>
                  <a:pt x="36948" y="541236"/>
                  <a:pt x="22525" y="526813"/>
                </a:cubicBezTo>
                <a:cubicBezTo>
                  <a:pt x="8103" y="512390"/>
                  <a:pt x="0" y="492829"/>
                  <a:pt x="0" y="472432"/>
                </a:cubicBezTo>
                <a:lnTo>
                  <a:pt x="0" y="76907"/>
                </a:lnTo>
                <a:cubicBezTo>
                  <a:pt x="0" y="34432"/>
                  <a:pt x="34432" y="0"/>
                  <a:pt x="76907" y="0"/>
                </a:cubicBezTo>
                <a:close/>
              </a:path>
            </a:pathLst>
          </a:custGeom>
          <a:solidFill>
            <a:srgbClr val="FF8A00"/>
          </a:solidFill>
        </p:spPr>
        <p:txBody>
          <a:bodyPr/>
          <a:lstStyle/>
          <a:p>
            <a:endParaRPr lang="en-US" dirty="0"/>
          </a:p>
        </p:txBody>
      </p:sp>
      <p:sp>
        <p:nvSpPr>
          <p:cNvPr id="39" name="TextBox 24">
            <a:extLst>
              <a:ext uri="{FF2B5EF4-FFF2-40B4-BE49-F238E27FC236}">
                <a16:creationId xmlns:a16="http://schemas.microsoft.com/office/drawing/2014/main" id="{D2C4F801-4187-567D-8623-5437AD58FF4C}"/>
              </a:ext>
            </a:extLst>
          </p:cNvPr>
          <p:cNvSpPr txBox="1"/>
          <p:nvPr/>
        </p:nvSpPr>
        <p:spPr>
          <a:xfrm>
            <a:off x="7144832" y="5863814"/>
            <a:ext cx="4163642" cy="353255"/>
          </a:xfrm>
          <a:prstGeom prst="rect">
            <a:avLst/>
          </a:prstGeom>
        </p:spPr>
        <p:txBody>
          <a:bodyPr lIns="0" tIns="0" rIns="0" bIns="0" rtlCol="0" anchor="t">
            <a:spAutoFit/>
          </a:bodyPr>
          <a:lstStyle/>
          <a:p>
            <a:pPr marL="0" lvl="0" indent="0" algn="ctr">
              <a:lnSpc>
                <a:spcPts val="2792"/>
              </a:lnSpc>
              <a:spcBef>
                <a:spcPct val="0"/>
              </a:spcBef>
            </a:pPr>
            <a:r>
              <a:rPr lang="en-US" sz="2327" b="1" dirty="0">
                <a:solidFill>
                  <a:srgbClr val="FFFDFC"/>
                </a:solidFill>
                <a:latin typeface="Gordita Bold"/>
                <a:ea typeface="Gordita Bold"/>
                <a:cs typeface="Gordita Bold"/>
                <a:sym typeface="Gordita Bold"/>
              </a:rPr>
              <a:t>Be Awesome</a:t>
            </a:r>
          </a:p>
        </p:txBody>
      </p:sp>
      <p:sp>
        <p:nvSpPr>
          <p:cNvPr id="40" name="Freeform 7">
            <a:extLst>
              <a:ext uri="{FF2B5EF4-FFF2-40B4-BE49-F238E27FC236}">
                <a16:creationId xmlns:a16="http://schemas.microsoft.com/office/drawing/2014/main" id="{EACEDBF9-D8E3-F1CC-DD75-FD0BD325791B}"/>
              </a:ext>
            </a:extLst>
          </p:cNvPr>
          <p:cNvSpPr/>
          <p:nvPr/>
        </p:nvSpPr>
        <p:spPr>
          <a:xfrm>
            <a:off x="12322547" y="5349404"/>
            <a:ext cx="5033315" cy="2668300"/>
          </a:xfrm>
          <a:custGeom>
            <a:avLst/>
            <a:gdLst/>
            <a:ahLst/>
            <a:cxnLst/>
            <a:rect l="l" t="t" r="r" b="b"/>
            <a:pathLst>
              <a:path w="1036238" h="549339">
                <a:moveTo>
                  <a:pt x="76907" y="0"/>
                </a:moveTo>
                <a:lnTo>
                  <a:pt x="959331" y="0"/>
                </a:lnTo>
                <a:cubicBezTo>
                  <a:pt x="979728" y="0"/>
                  <a:pt x="999290" y="8103"/>
                  <a:pt x="1013712" y="22525"/>
                </a:cubicBezTo>
                <a:cubicBezTo>
                  <a:pt x="1028135" y="36948"/>
                  <a:pt x="1036238" y="56510"/>
                  <a:pt x="1036238" y="76907"/>
                </a:cubicBezTo>
                <a:lnTo>
                  <a:pt x="1036238" y="472432"/>
                </a:lnTo>
                <a:cubicBezTo>
                  <a:pt x="1036238" y="514906"/>
                  <a:pt x="1001806" y="549339"/>
                  <a:pt x="959331" y="549339"/>
                </a:cubicBezTo>
                <a:lnTo>
                  <a:pt x="76907" y="549339"/>
                </a:lnTo>
                <a:cubicBezTo>
                  <a:pt x="56510" y="549339"/>
                  <a:pt x="36948" y="541236"/>
                  <a:pt x="22525" y="526813"/>
                </a:cubicBezTo>
                <a:cubicBezTo>
                  <a:pt x="8103" y="512390"/>
                  <a:pt x="0" y="492829"/>
                  <a:pt x="0" y="472432"/>
                </a:cubicBezTo>
                <a:lnTo>
                  <a:pt x="0" y="76907"/>
                </a:lnTo>
                <a:cubicBezTo>
                  <a:pt x="0" y="34432"/>
                  <a:pt x="34432" y="0"/>
                  <a:pt x="76907" y="0"/>
                </a:cubicBezTo>
                <a:close/>
              </a:path>
            </a:pathLst>
          </a:custGeom>
          <a:solidFill>
            <a:srgbClr val="510099"/>
          </a:solidFill>
        </p:spPr>
        <p:txBody>
          <a:bodyPr/>
          <a:lstStyle/>
          <a:p>
            <a:endParaRPr lang="en-US" dirty="0"/>
          </a:p>
        </p:txBody>
      </p:sp>
      <p:sp>
        <p:nvSpPr>
          <p:cNvPr id="41" name="TextBox 24">
            <a:extLst>
              <a:ext uri="{FF2B5EF4-FFF2-40B4-BE49-F238E27FC236}">
                <a16:creationId xmlns:a16="http://schemas.microsoft.com/office/drawing/2014/main" id="{BE4AE595-280C-38C8-EA7B-FB25C11AFE3B}"/>
              </a:ext>
            </a:extLst>
          </p:cNvPr>
          <p:cNvSpPr txBox="1"/>
          <p:nvPr/>
        </p:nvSpPr>
        <p:spPr>
          <a:xfrm>
            <a:off x="12834721" y="5863814"/>
            <a:ext cx="4163642" cy="353255"/>
          </a:xfrm>
          <a:prstGeom prst="rect">
            <a:avLst/>
          </a:prstGeom>
        </p:spPr>
        <p:txBody>
          <a:bodyPr lIns="0" tIns="0" rIns="0" bIns="0" rtlCol="0" anchor="t">
            <a:spAutoFit/>
          </a:bodyPr>
          <a:lstStyle/>
          <a:p>
            <a:pPr marL="0" lvl="0" indent="0" algn="ctr">
              <a:lnSpc>
                <a:spcPts val="2792"/>
              </a:lnSpc>
              <a:spcBef>
                <a:spcPct val="0"/>
              </a:spcBef>
            </a:pPr>
            <a:r>
              <a:rPr lang="en-US" sz="2327" b="1" dirty="0">
                <a:solidFill>
                  <a:srgbClr val="FFFDFC"/>
                </a:solidFill>
                <a:latin typeface="Gordita Bold"/>
                <a:ea typeface="Gordita Bold"/>
                <a:cs typeface="Gordita Bold"/>
                <a:sym typeface="Gordita Bold"/>
              </a:rPr>
              <a:t>Choice is Good</a:t>
            </a:r>
          </a:p>
        </p:txBody>
      </p:sp>
      <p:sp>
        <p:nvSpPr>
          <p:cNvPr id="43" name="TextBox 27">
            <a:extLst>
              <a:ext uri="{FF2B5EF4-FFF2-40B4-BE49-F238E27FC236}">
                <a16:creationId xmlns:a16="http://schemas.microsoft.com/office/drawing/2014/main" id="{C284BB27-E280-D82D-C76F-E333EE16F475}"/>
              </a:ext>
            </a:extLst>
          </p:cNvPr>
          <p:cNvSpPr txBox="1"/>
          <p:nvPr/>
        </p:nvSpPr>
        <p:spPr>
          <a:xfrm>
            <a:off x="1393861" y="6498913"/>
            <a:ext cx="4163642" cy="864083"/>
          </a:xfrm>
          <a:prstGeom prst="rect">
            <a:avLst/>
          </a:prstGeom>
        </p:spPr>
        <p:txBody>
          <a:bodyPr lIns="0" tIns="0" rIns="0" bIns="0" rtlCol="0" anchor="t">
            <a:spAutoFit/>
          </a:bodyPr>
          <a:lstStyle/>
          <a:p>
            <a:pPr marL="0" lvl="0" indent="0" algn="ctr">
              <a:lnSpc>
                <a:spcPts val="1730"/>
              </a:lnSpc>
              <a:spcBef>
                <a:spcPct val="0"/>
              </a:spcBef>
            </a:pPr>
            <a:r>
              <a:rPr lang="en-US" sz="1236" dirty="0">
                <a:solidFill>
                  <a:srgbClr val="FFFDFC"/>
                </a:solidFill>
                <a:latin typeface="Helvetica Now Light"/>
                <a:ea typeface="Helvetica Now Light"/>
                <a:cs typeface="Helvetica Now Light"/>
                <a:sym typeface="Helvetica Now Light"/>
              </a:rPr>
              <a:t>Find out what your stakeholders really want – and deliver it big. Don’t just deliver a workpaper, audit, or annual plan. Truly delight your customers by hearing their needs and meeting them head on.</a:t>
            </a:r>
          </a:p>
        </p:txBody>
      </p:sp>
      <p:sp>
        <p:nvSpPr>
          <p:cNvPr id="44" name="TextBox 27">
            <a:extLst>
              <a:ext uri="{FF2B5EF4-FFF2-40B4-BE49-F238E27FC236}">
                <a16:creationId xmlns:a16="http://schemas.microsoft.com/office/drawing/2014/main" id="{6EA97E55-FD95-0C20-3E78-A8F295280C5E}"/>
              </a:ext>
            </a:extLst>
          </p:cNvPr>
          <p:cNvSpPr txBox="1"/>
          <p:nvPr/>
        </p:nvSpPr>
        <p:spPr>
          <a:xfrm>
            <a:off x="7136949" y="6498912"/>
            <a:ext cx="4163642" cy="864083"/>
          </a:xfrm>
          <a:prstGeom prst="rect">
            <a:avLst/>
          </a:prstGeom>
        </p:spPr>
        <p:txBody>
          <a:bodyPr lIns="0" tIns="0" rIns="0" bIns="0" rtlCol="0" anchor="t">
            <a:spAutoFit/>
          </a:bodyPr>
          <a:lstStyle/>
          <a:p>
            <a:pPr marL="0" lvl="0" indent="0" algn="ctr">
              <a:lnSpc>
                <a:spcPts val="1730"/>
              </a:lnSpc>
              <a:spcBef>
                <a:spcPct val="0"/>
              </a:spcBef>
            </a:pPr>
            <a:r>
              <a:rPr lang="en-US" sz="1236" dirty="0">
                <a:solidFill>
                  <a:srgbClr val="FFFDFC"/>
                </a:solidFill>
                <a:latin typeface="Helvetica Now Light"/>
                <a:ea typeface="Helvetica Now Light"/>
                <a:cs typeface="Helvetica Now Light"/>
                <a:sym typeface="Helvetica Now Light"/>
              </a:rPr>
              <a:t>Be an awesome person in an awesome team doing awesome things. Most importantly:  be yourself. Lean into your strengths. Let your team balance out your weaknesses. </a:t>
            </a:r>
          </a:p>
        </p:txBody>
      </p:sp>
      <p:sp>
        <p:nvSpPr>
          <p:cNvPr id="45" name="TextBox 27">
            <a:extLst>
              <a:ext uri="{FF2B5EF4-FFF2-40B4-BE49-F238E27FC236}">
                <a16:creationId xmlns:a16="http://schemas.microsoft.com/office/drawing/2014/main" id="{DC37D878-4977-CC63-9B33-56408CFCAAD2}"/>
              </a:ext>
            </a:extLst>
          </p:cNvPr>
          <p:cNvSpPr txBox="1"/>
          <p:nvPr/>
        </p:nvSpPr>
        <p:spPr>
          <a:xfrm>
            <a:off x="12834721" y="6421461"/>
            <a:ext cx="4163642" cy="864083"/>
          </a:xfrm>
          <a:prstGeom prst="rect">
            <a:avLst/>
          </a:prstGeom>
        </p:spPr>
        <p:txBody>
          <a:bodyPr lIns="0" tIns="0" rIns="0" bIns="0" rtlCol="0" anchor="t">
            <a:spAutoFit/>
          </a:bodyPr>
          <a:lstStyle/>
          <a:p>
            <a:pPr marL="0" lvl="0" indent="0" algn="ctr">
              <a:lnSpc>
                <a:spcPts val="1730"/>
              </a:lnSpc>
              <a:spcBef>
                <a:spcPct val="0"/>
              </a:spcBef>
            </a:pPr>
            <a:r>
              <a:rPr lang="en-US" sz="1236" dirty="0">
                <a:solidFill>
                  <a:srgbClr val="FFFDFC"/>
                </a:solidFill>
                <a:latin typeface="Helvetica Now Light"/>
                <a:ea typeface="Helvetica Now Light"/>
                <a:cs typeface="Helvetica Now Light"/>
                <a:sym typeface="Helvetica Now Light"/>
              </a:rPr>
              <a:t>There is no single, right way to audit. Context changes with every audit, every year, and every person. Don’t tell your team how to do their work. Tell them what needs done, let them choose how.</a:t>
            </a:r>
          </a:p>
        </p:txBody>
      </p:sp>
    </p:spTree>
    <p:extLst>
      <p:ext uri="{BB962C8B-B14F-4D97-AF65-F5344CB8AC3E}">
        <p14:creationId xmlns:p14="http://schemas.microsoft.com/office/powerpoint/2010/main" val="3261837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
        <p:cNvGrpSpPr/>
        <p:nvPr/>
      </p:nvGrpSpPr>
      <p:grpSpPr>
        <a:xfrm>
          <a:off x="0" y="0"/>
          <a:ext cx="0" cy="0"/>
          <a:chOff x="0" y="0"/>
          <a:chExt cx="0" cy="0"/>
        </a:xfrm>
      </p:grpSpPr>
      <p:sp>
        <p:nvSpPr>
          <p:cNvPr id="2" name="Freeform 2"/>
          <p:cNvSpPr/>
          <p:nvPr/>
        </p:nvSpPr>
        <p:spPr>
          <a:xfrm>
            <a:off x="9489346" y="-1583812"/>
            <a:ext cx="16163793" cy="14443229"/>
          </a:xfrm>
          <a:custGeom>
            <a:avLst/>
            <a:gdLst/>
            <a:ahLst/>
            <a:cxnLst/>
            <a:rect l="l" t="t" r="r" b="b"/>
            <a:pathLst>
              <a:path w="16163793" h="14443229">
                <a:moveTo>
                  <a:pt x="0" y="0"/>
                </a:moveTo>
                <a:lnTo>
                  <a:pt x="16163793" y="0"/>
                </a:lnTo>
                <a:lnTo>
                  <a:pt x="16163793" y="14443230"/>
                </a:lnTo>
                <a:lnTo>
                  <a:pt x="0" y="14443230"/>
                </a:lnTo>
                <a:lnTo>
                  <a:pt x="0" y="0"/>
                </a:lnTo>
                <a:close/>
              </a:path>
            </a:pathLst>
          </a:custGeom>
          <a:blipFill>
            <a:blip r:embed="rId2"/>
            <a:stretch>
              <a:fillRect l="-34033"/>
            </a:stretch>
          </a:blipFill>
        </p:spPr>
        <p:txBody>
          <a:bodyPr/>
          <a:lstStyle/>
          <a:p>
            <a:endParaRPr lang="en-US"/>
          </a:p>
        </p:txBody>
      </p:sp>
      <p:grpSp>
        <p:nvGrpSpPr>
          <p:cNvPr id="3" name="Group 3"/>
          <p:cNvGrpSpPr/>
          <p:nvPr/>
        </p:nvGrpSpPr>
        <p:grpSpPr>
          <a:xfrm>
            <a:off x="9489346" y="-85951"/>
            <a:ext cx="10662743" cy="10763250"/>
            <a:chOff x="0" y="0"/>
            <a:chExt cx="2808294" cy="2834765"/>
          </a:xfrm>
        </p:grpSpPr>
        <p:sp>
          <p:nvSpPr>
            <p:cNvPr id="4" name="Freeform 4"/>
            <p:cNvSpPr/>
            <p:nvPr/>
          </p:nvSpPr>
          <p:spPr>
            <a:xfrm>
              <a:off x="0" y="0"/>
              <a:ext cx="2808294" cy="2834765"/>
            </a:xfrm>
            <a:custGeom>
              <a:avLst/>
              <a:gdLst/>
              <a:ahLst/>
              <a:cxnLst/>
              <a:rect l="l" t="t" r="r" b="b"/>
              <a:pathLst>
                <a:path w="2808294" h="2834765">
                  <a:moveTo>
                    <a:pt x="0" y="0"/>
                  </a:moveTo>
                  <a:lnTo>
                    <a:pt x="2808294" y="0"/>
                  </a:lnTo>
                  <a:lnTo>
                    <a:pt x="2808294" y="2834765"/>
                  </a:lnTo>
                  <a:lnTo>
                    <a:pt x="0" y="2834765"/>
                  </a:lnTo>
                  <a:close/>
                </a:path>
              </a:pathLst>
            </a:custGeom>
            <a:solidFill>
              <a:srgbClr val="510099">
                <a:alpha val="87843"/>
              </a:srgbClr>
            </a:solidFill>
          </p:spPr>
          <p:txBody>
            <a:bodyPr/>
            <a:lstStyle/>
            <a:p>
              <a:endParaRPr lang="en-US"/>
            </a:p>
          </p:txBody>
        </p:sp>
        <p:sp>
          <p:nvSpPr>
            <p:cNvPr id="5" name="TextBox 5"/>
            <p:cNvSpPr txBox="1"/>
            <p:nvPr/>
          </p:nvSpPr>
          <p:spPr>
            <a:xfrm>
              <a:off x="0" y="-47625"/>
              <a:ext cx="2808294" cy="288239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rot="-10800000" flipH="1">
            <a:off x="13915223" y="3397805"/>
            <a:ext cx="7988300" cy="7988300"/>
          </a:xfrm>
          <a:custGeom>
            <a:avLst/>
            <a:gdLst/>
            <a:ahLst/>
            <a:cxnLst/>
            <a:rect l="l" t="t" r="r" b="b"/>
            <a:pathLst>
              <a:path w="7988300" h="7988300">
                <a:moveTo>
                  <a:pt x="7988300" y="0"/>
                </a:moveTo>
                <a:lnTo>
                  <a:pt x="0" y="0"/>
                </a:lnTo>
                <a:lnTo>
                  <a:pt x="0" y="7988300"/>
                </a:lnTo>
                <a:lnTo>
                  <a:pt x="7988300" y="7988300"/>
                </a:lnTo>
                <a:lnTo>
                  <a:pt x="79883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2619735"/>
            <a:ext cx="5562600" cy="1846659"/>
          </a:xfrm>
          <a:prstGeom prst="rect">
            <a:avLst/>
          </a:prstGeom>
        </p:spPr>
        <p:txBody>
          <a:bodyPr lIns="0" tIns="0" rIns="0" bIns="0" rtlCol="0" anchor="t">
            <a:spAutoFit/>
          </a:bodyPr>
          <a:lstStyle/>
          <a:p>
            <a:pPr marL="0" lvl="0" indent="0" algn="just">
              <a:lnSpc>
                <a:spcPts val="7200"/>
              </a:lnSpc>
              <a:spcBef>
                <a:spcPct val="0"/>
              </a:spcBef>
            </a:pPr>
            <a:r>
              <a:rPr lang="en-US" sz="6000" b="1" u="none" strike="noStrike" dirty="0">
                <a:solidFill>
                  <a:srgbClr val="000000"/>
                </a:solidFill>
                <a:latin typeface="Gordita Bold"/>
                <a:ea typeface="Gordita Bold"/>
                <a:cs typeface="Gordita Bold"/>
                <a:sym typeface="Gordita Bold"/>
              </a:rPr>
              <a:t>Questions?</a:t>
            </a:r>
          </a:p>
          <a:p>
            <a:pPr marL="0" lvl="0" indent="0" algn="just">
              <a:lnSpc>
                <a:spcPts val="7200"/>
              </a:lnSpc>
              <a:spcBef>
                <a:spcPct val="0"/>
              </a:spcBef>
            </a:pPr>
            <a:r>
              <a:rPr lang="en-US" sz="6000" b="1" dirty="0">
                <a:solidFill>
                  <a:srgbClr val="000000"/>
                </a:solidFill>
                <a:latin typeface="Gordita Bold"/>
                <a:ea typeface="Gordita Bold"/>
                <a:cs typeface="Gordita Bold"/>
                <a:sym typeface="Gordita Bold"/>
              </a:rPr>
              <a:t>Comments?</a:t>
            </a:r>
            <a:endParaRPr lang="en-US" sz="6000" b="1" u="none" strike="noStrike" dirty="0">
              <a:solidFill>
                <a:srgbClr val="000000"/>
              </a:solidFill>
              <a:latin typeface="Gordita Bold"/>
              <a:ea typeface="Gordita Bold"/>
              <a:cs typeface="Gordita Bold"/>
              <a:sym typeface="Gordita Bold"/>
            </a:endParaRPr>
          </a:p>
        </p:txBody>
      </p:sp>
      <p:grpSp>
        <p:nvGrpSpPr>
          <p:cNvPr id="8" name="Group 8"/>
          <p:cNvGrpSpPr/>
          <p:nvPr/>
        </p:nvGrpSpPr>
        <p:grpSpPr>
          <a:xfrm>
            <a:off x="1028700" y="4707666"/>
            <a:ext cx="8460645" cy="3074277"/>
            <a:chOff x="0" y="246552"/>
            <a:chExt cx="11280859" cy="4099036"/>
          </a:xfrm>
        </p:grpSpPr>
        <p:sp>
          <p:nvSpPr>
            <p:cNvPr id="11" name="Freeform 11"/>
            <p:cNvSpPr/>
            <p:nvPr/>
          </p:nvSpPr>
          <p:spPr>
            <a:xfrm>
              <a:off x="0" y="3604175"/>
              <a:ext cx="680636" cy="680636"/>
            </a:xfrm>
            <a:custGeom>
              <a:avLst/>
              <a:gdLst/>
              <a:ahLst/>
              <a:cxnLst/>
              <a:rect l="l" t="t" r="r" b="b"/>
              <a:pathLst>
                <a:path w="680636" h="680636">
                  <a:moveTo>
                    <a:pt x="0" y="0"/>
                  </a:moveTo>
                  <a:lnTo>
                    <a:pt x="680636" y="0"/>
                  </a:lnTo>
                  <a:lnTo>
                    <a:pt x="680636" y="680635"/>
                  </a:lnTo>
                  <a:lnTo>
                    <a:pt x="0" y="6806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0" y="2490093"/>
              <a:ext cx="680636" cy="680636"/>
            </a:xfrm>
            <a:custGeom>
              <a:avLst/>
              <a:gdLst/>
              <a:ahLst/>
              <a:cxnLst/>
              <a:rect l="l" t="t" r="r" b="b"/>
              <a:pathLst>
                <a:path w="680636" h="680636">
                  <a:moveTo>
                    <a:pt x="0" y="0"/>
                  </a:moveTo>
                  <a:lnTo>
                    <a:pt x="680636" y="0"/>
                  </a:lnTo>
                  <a:lnTo>
                    <a:pt x="680636" y="680636"/>
                  </a:lnTo>
                  <a:lnTo>
                    <a:pt x="0" y="6806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193773" y="246552"/>
              <a:ext cx="7223026" cy="556649"/>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000000"/>
                  </a:solidFill>
                  <a:latin typeface="Helvetica Now"/>
                  <a:ea typeface="Helvetica Now"/>
                  <a:cs typeface="Helvetica Now"/>
                  <a:sym typeface="Helvetica Now"/>
                </a:rPr>
                <a:t>Ask Now or Later</a:t>
              </a:r>
              <a:endParaRPr lang="en-US" sz="2400" u="none" dirty="0">
                <a:solidFill>
                  <a:srgbClr val="000000"/>
                </a:solidFill>
                <a:latin typeface="Helvetica Now"/>
                <a:ea typeface="Helvetica Now"/>
                <a:cs typeface="Helvetica Now"/>
                <a:sym typeface="Helvetica Now"/>
              </a:endParaRPr>
            </a:p>
          </p:txBody>
        </p:sp>
        <p:sp>
          <p:nvSpPr>
            <p:cNvPr id="15" name="TextBox 15"/>
            <p:cNvSpPr txBox="1"/>
            <p:nvPr/>
          </p:nvSpPr>
          <p:spPr>
            <a:xfrm>
              <a:off x="1197780" y="1298579"/>
              <a:ext cx="2832298" cy="556649"/>
            </a:xfrm>
            <a:prstGeom prst="rect">
              <a:avLst/>
            </a:prstGeom>
          </p:spPr>
          <p:txBody>
            <a:bodyPr lIns="0" tIns="0" rIns="0" bIns="0" rtlCol="0" anchor="t">
              <a:spAutoFit/>
            </a:bodyPr>
            <a:lstStyle/>
            <a:p>
              <a:pPr marL="0" lvl="0" indent="0" algn="l">
                <a:lnSpc>
                  <a:spcPts val="3359"/>
                </a:lnSpc>
                <a:spcBef>
                  <a:spcPct val="0"/>
                </a:spcBef>
              </a:pPr>
              <a:endParaRPr lang="en-US" sz="2400" u="none" dirty="0">
                <a:solidFill>
                  <a:srgbClr val="000000"/>
                </a:solidFill>
                <a:latin typeface="Helvetica Now"/>
                <a:ea typeface="Helvetica Now"/>
                <a:cs typeface="Helvetica Now"/>
                <a:sym typeface="Helvetica Now"/>
              </a:endParaRPr>
            </a:p>
          </p:txBody>
        </p:sp>
        <p:sp>
          <p:nvSpPr>
            <p:cNvPr id="16" name="TextBox 16"/>
            <p:cNvSpPr txBox="1"/>
            <p:nvPr/>
          </p:nvSpPr>
          <p:spPr>
            <a:xfrm>
              <a:off x="1197780" y="2543759"/>
              <a:ext cx="6219019" cy="556649"/>
            </a:xfrm>
            <a:prstGeom prst="rect">
              <a:avLst/>
            </a:prstGeom>
          </p:spPr>
          <p:txBody>
            <a:bodyPr wrap="square" lIns="0" tIns="0" rIns="0" bIns="0" rtlCol="0" anchor="t">
              <a:spAutoFit/>
            </a:bodyPr>
            <a:lstStyle/>
            <a:p>
              <a:pPr marL="0" lvl="0" indent="0" algn="l">
                <a:lnSpc>
                  <a:spcPts val="3359"/>
                </a:lnSpc>
                <a:spcBef>
                  <a:spcPct val="0"/>
                </a:spcBef>
              </a:pPr>
              <a:r>
                <a:rPr lang="en-US" sz="2400" dirty="0">
                  <a:solidFill>
                    <a:srgbClr val="000000"/>
                  </a:solidFill>
                  <a:latin typeface="Helvetica Now"/>
                  <a:ea typeface="Helvetica Now"/>
                  <a:cs typeface="Helvetica Now"/>
                  <a:sym typeface="Helvetica Now"/>
                </a:rPr>
                <a:t>d</a:t>
              </a:r>
              <a:r>
                <a:rPr lang="en-US" sz="2400" u="none" dirty="0">
                  <a:solidFill>
                    <a:srgbClr val="000000"/>
                  </a:solidFill>
                  <a:latin typeface="Helvetica Now"/>
                  <a:ea typeface="Helvetica Now"/>
                  <a:cs typeface="Helvetica Now"/>
                  <a:sym typeface="Helvetica Now"/>
                </a:rPr>
                <a:t>aniel.mccarville@gmail.com</a:t>
              </a:r>
            </a:p>
          </p:txBody>
        </p:sp>
        <p:sp>
          <p:nvSpPr>
            <p:cNvPr id="17" name="TextBox 17"/>
            <p:cNvSpPr txBox="1"/>
            <p:nvPr/>
          </p:nvSpPr>
          <p:spPr>
            <a:xfrm>
              <a:off x="1197780" y="3658108"/>
              <a:ext cx="9622619" cy="556649"/>
            </a:xfrm>
            <a:prstGeom prst="rect">
              <a:avLst/>
            </a:prstGeom>
          </p:spPr>
          <p:txBody>
            <a:bodyPr wrap="square" lIns="0" tIns="0" rIns="0" bIns="0" rtlCol="0" anchor="t">
              <a:spAutoFit/>
            </a:bodyPr>
            <a:lstStyle/>
            <a:p>
              <a:pPr marL="0" lvl="0" indent="0" algn="l">
                <a:lnSpc>
                  <a:spcPts val="3359"/>
                </a:lnSpc>
                <a:spcBef>
                  <a:spcPct val="0"/>
                </a:spcBef>
              </a:pPr>
              <a:r>
                <a:rPr lang="en-US" sz="2400" u="none" dirty="0">
                  <a:solidFill>
                    <a:srgbClr val="000000"/>
                  </a:solidFill>
                  <a:latin typeface="Helvetica Now"/>
                  <a:ea typeface="Helvetica Now"/>
                  <a:cs typeface="Helvetica Now"/>
                  <a:sym typeface="Helvetica Now"/>
                </a:rPr>
                <a:t>https://www.linkedin.com/in/daniel-mccarville/</a:t>
              </a:r>
            </a:p>
          </p:txBody>
        </p:sp>
        <p:sp>
          <p:nvSpPr>
            <p:cNvPr id="18" name="TextBox 18"/>
            <p:cNvSpPr txBox="1"/>
            <p:nvPr/>
          </p:nvSpPr>
          <p:spPr>
            <a:xfrm>
              <a:off x="1123552" y="3788939"/>
              <a:ext cx="10157307" cy="556649"/>
            </a:xfrm>
            <a:prstGeom prst="rect">
              <a:avLst/>
            </a:prstGeom>
          </p:spPr>
          <p:txBody>
            <a:bodyPr wrap="square" lIns="0" tIns="0" rIns="0" bIns="0" rtlCol="0" anchor="t">
              <a:spAutoFit/>
            </a:bodyPr>
            <a:lstStyle/>
            <a:p>
              <a:pPr marL="0" lvl="0" indent="0" algn="l">
                <a:lnSpc>
                  <a:spcPts val="3359"/>
                </a:lnSpc>
                <a:spcBef>
                  <a:spcPct val="0"/>
                </a:spcBef>
              </a:pPr>
              <a:endParaRPr lang="en-US" sz="2400" u="none" dirty="0">
                <a:solidFill>
                  <a:srgbClr val="000000"/>
                </a:solidFill>
                <a:latin typeface="Helvetica Now"/>
                <a:ea typeface="Helvetica Now"/>
                <a:cs typeface="Helvetica Now"/>
                <a:sym typeface="Helvetica Now"/>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A8FAC-2E6C-BB66-7B05-9B1A30A12BE7}"/>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BE683650-68ED-ECC9-3B30-6B1F3327EE7F}"/>
              </a:ext>
            </a:extLst>
          </p:cNvPr>
          <p:cNvSpPr/>
          <p:nvPr/>
        </p:nvSpPr>
        <p:spPr>
          <a:xfrm>
            <a:off x="9274945" y="-12851392"/>
            <a:ext cx="18889115" cy="18889115"/>
          </a:xfrm>
          <a:custGeom>
            <a:avLst/>
            <a:gdLst/>
            <a:ahLst/>
            <a:cxnLst/>
            <a:rect l="l" t="t" r="r" b="b"/>
            <a:pathLst>
              <a:path w="18889115" h="18889115">
                <a:moveTo>
                  <a:pt x="0" y="0"/>
                </a:moveTo>
                <a:lnTo>
                  <a:pt x="18889114" y="0"/>
                </a:lnTo>
                <a:lnTo>
                  <a:pt x="18889114" y="18889114"/>
                </a:lnTo>
                <a:lnTo>
                  <a:pt x="0" y="1888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5532CD14-864E-6AE4-055E-A80A6FF567B1}"/>
              </a:ext>
            </a:extLst>
          </p:cNvPr>
          <p:cNvSpPr txBox="1"/>
          <p:nvPr/>
        </p:nvSpPr>
        <p:spPr>
          <a:xfrm>
            <a:off x="2171684" y="1028700"/>
            <a:ext cx="13944632" cy="914400"/>
          </a:xfrm>
          <a:prstGeom prst="rect">
            <a:avLst/>
          </a:prstGeom>
        </p:spPr>
        <p:txBody>
          <a:bodyPr lIns="0" tIns="0" rIns="0" bIns="0" rtlCol="0" anchor="t">
            <a:spAutoFit/>
          </a:bodyPr>
          <a:lstStyle/>
          <a:p>
            <a:pPr marL="0" lvl="0" indent="0" algn="ctr">
              <a:lnSpc>
                <a:spcPts val="7200"/>
              </a:lnSpc>
              <a:spcBef>
                <a:spcPct val="0"/>
              </a:spcBef>
            </a:pPr>
            <a:r>
              <a:rPr lang="en-US" sz="6000" b="1" dirty="0">
                <a:solidFill>
                  <a:srgbClr val="000000"/>
                </a:solidFill>
                <a:latin typeface="Gordita Bold"/>
                <a:ea typeface="Gordita Bold"/>
                <a:cs typeface="Gordita Bold"/>
                <a:sym typeface="Gordita Bold"/>
              </a:rPr>
              <a:t>Biggest </a:t>
            </a:r>
            <a:r>
              <a:rPr lang="en-US" sz="6000" b="1" dirty="0" err="1">
                <a:solidFill>
                  <a:srgbClr val="000000"/>
                </a:solidFill>
                <a:latin typeface="Gordita Bold"/>
                <a:ea typeface="Gordita Bold"/>
                <a:cs typeface="Gordita Bold"/>
                <a:sym typeface="Gordita Bold"/>
              </a:rPr>
              <a:t>GenAI</a:t>
            </a:r>
            <a:r>
              <a:rPr lang="en-US" sz="6000" b="1" dirty="0">
                <a:solidFill>
                  <a:srgbClr val="000000"/>
                </a:solidFill>
                <a:latin typeface="Gordita Bold"/>
                <a:ea typeface="Gordita Bold"/>
                <a:cs typeface="Gordita Bold"/>
                <a:sym typeface="Gordita Bold"/>
              </a:rPr>
              <a:t> Challenge?</a:t>
            </a:r>
          </a:p>
        </p:txBody>
      </p:sp>
      <p:sp>
        <p:nvSpPr>
          <p:cNvPr id="20" name="TextBox 20">
            <a:extLst>
              <a:ext uri="{FF2B5EF4-FFF2-40B4-BE49-F238E27FC236}">
                <a16:creationId xmlns:a16="http://schemas.microsoft.com/office/drawing/2014/main" id="{396C4D53-CC4F-35B6-B0B0-4F56FD911319}"/>
              </a:ext>
            </a:extLst>
          </p:cNvPr>
          <p:cNvSpPr txBox="1"/>
          <p:nvPr/>
        </p:nvSpPr>
        <p:spPr>
          <a:xfrm>
            <a:off x="3576684" y="6524970"/>
            <a:ext cx="2741224" cy="724942"/>
          </a:xfrm>
          <a:prstGeom prst="rect">
            <a:avLst/>
          </a:prstGeom>
        </p:spPr>
        <p:txBody>
          <a:bodyPr lIns="0" tIns="0" rIns="0" bIns="0" rtlCol="0" anchor="t">
            <a:spAutoFit/>
          </a:bodyPr>
          <a:lstStyle/>
          <a:p>
            <a:pPr algn="ctr">
              <a:lnSpc>
                <a:spcPts val="2880"/>
              </a:lnSpc>
            </a:pPr>
            <a:r>
              <a:rPr lang="en-US" sz="2400" b="1" spc="120" dirty="0">
                <a:solidFill>
                  <a:srgbClr val="510099"/>
                </a:solidFill>
                <a:latin typeface="Gordita Bold"/>
                <a:ea typeface="Gordita Bold"/>
                <a:cs typeface="Gordita Bold"/>
                <a:sym typeface="Gordita Bold"/>
              </a:rPr>
              <a:t>Technology and Implementation</a:t>
            </a:r>
          </a:p>
        </p:txBody>
      </p:sp>
      <p:sp>
        <p:nvSpPr>
          <p:cNvPr id="22" name="TextBox 22">
            <a:extLst>
              <a:ext uri="{FF2B5EF4-FFF2-40B4-BE49-F238E27FC236}">
                <a16:creationId xmlns:a16="http://schemas.microsoft.com/office/drawing/2014/main" id="{33502C58-32C6-EF77-E418-2BB7BE1AFCAB}"/>
              </a:ext>
            </a:extLst>
          </p:cNvPr>
          <p:cNvSpPr txBox="1"/>
          <p:nvPr/>
        </p:nvSpPr>
        <p:spPr>
          <a:xfrm>
            <a:off x="7454449" y="6524970"/>
            <a:ext cx="2741224" cy="724942"/>
          </a:xfrm>
          <a:prstGeom prst="rect">
            <a:avLst/>
          </a:prstGeom>
        </p:spPr>
        <p:txBody>
          <a:bodyPr lIns="0" tIns="0" rIns="0" bIns="0" rtlCol="0" anchor="t">
            <a:spAutoFit/>
          </a:bodyPr>
          <a:lstStyle/>
          <a:p>
            <a:pPr algn="ctr">
              <a:lnSpc>
                <a:spcPts val="2880"/>
              </a:lnSpc>
            </a:pPr>
            <a:r>
              <a:rPr lang="en-US" sz="2400" b="1" spc="120" dirty="0">
                <a:solidFill>
                  <a:srgbClr val="FF8A00"/>
                </a:solidFill>
                <a:latin typeface="Gordita Bold"/>
                <a:ea typeface="Gordita Bold"/>
                <a:cs typeface="Gordita Bold"/>
                <a:sym typeface="Gordita Bold"/>
              </a:rPr>
              <a:t>Legal or Regulatory</a:t>
            </a:r>
          </a:p>
        </p:txBody>
      </p:sp>
      <p:sp>
        <p:nvSpPr>
          <p:cNvPr id="29" name="TextBox 29">
            <a:extLst>
              <a:ext uri="{FF2B5EF4-FFF2-40B4-BE49-F238E27FC236}">
                <a16:creationId xmlns:a16="http://schemas.microsoft.com/office/drawing/2014/main" id="{88468C5D-C7E7-BB92-39A8-6E4C6B2FBAC1}"/>
              </a:ext>
            </a:extLst>
          </p:cNvPr>
          <p:cNvSpPr txBox="1"/>
          <p:nvPr/>
        </p:nvSpPr>
        <p:spPr>
          <a:xfrm>
            <a:off x="11332213" y="6524970"/>
            <a:ext cx="2741224" cy="724942"/>
          </a:xfrm>
          <a:prstGeom prst="rect">
            <a:avLst/>
          </a:prstGeom>
        </p:spPr>
        <p:txBody>
          <a:bodyPr lIns="0" tIns="0" rIns="0" bIns="0" rtlCol="0" anchor="t">
            <a:spAutoFit/>
          </a:bodyPr>
          <a:lstStyle/>
          <a:p>
            <a:pPr algn="ctr">
              <a:lnSpc>
                <a:spcPts val="2880"/>
              </a:lnSpc>
            </a:pPr>
            <a:r>
              <a:rPr lang="en-US" sz="2400" b="1" spc="120" dirty="0">
                <a:solidFill>
                  <a:srgbClr val="510099"/>
                </a:solidFill>
                <a:latin typeface="Gordita Bold"/>
                <a:ea typeface="Gordita Bold"/>
                <a:cs typeface="Gordita Bold"/>
                <a:sym typeface="Gordita Bold"/>
              </a:rPr>
              <a:t>Privacy or Security</a:t>
            </a:r>
          </a:p>
        </p:txBody>
      </p:sp>
      <p:sp>
        <p:nvSpPr>
          <p:cNvPr id="37" name="&quot;Not Allowed&quot; Symbol 36">
            <a:extLst>
              <a:ext uri="{FF2B5EF4-FFF2-40B4-BE49-F238E27FC236}">
                <a16:creationId xmlns:a16="http://schemas.microsoft.com/office/drawing/2014/main" id="{FE93AD66-160D-FBED-76EF-8A0C462471B3}"/>
              </a:ext>
            </a:extLst>
          </p:cNvPr>
          <p:cNvSpPr/>
          <p:nvPr/>
        </p:nvSpPr>
        <p:spPr>
          <a:xfrm>
            <a:off x="3118496" y="3427259"/>
            <a:ext cx="3657600" cy="3429000"/>
          </a:xfrm>
          <a:prstGeom prst="noSmoking">
            <a:avLst/>
          </a:prstGeom>
          <a:solidFill>
            <a:srgbClr val="5100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quot;Not Allowed&quot; Symbol 37">
            <a:extLst>
              <a:ext uri="{FF2B5EF4-FFF2-40B4-BE49-F238E27FC236}">
                <a16:creationId xmlns:a16="http://schemas.microsoft.com/office/drawing/2014/main" id="{C13EB5FC-069F-7D57-E5AD-E455C458477C}"/>
              </a:ext>
            </a:extLst>
          </p:cNvPr>
          <p:cNvSpPr/>
          <p:nvPr/>
        </p:nvSpPr>
        <p:spPr>
          <a:xfrm>
            <a:off x="11053716" y="3350803"/>
            <a:ext cx="3657600" cy="3429000"/>
          </a:xfrm>
          <a:prstGeom prst="noSmoking">
            <a:avLst/>
          </a:prstGeom>
          <a:solidFill>
            <a:srgbClr val="51009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descr="A stamp with a check mark&#10;&#10;AI-generated content may be incorrect.">
            <a:extLst>
              <a:ext uri="{FF2B5EF4-FFF2-40B4-BE49-F238E27FC236}">
                <a16:creationId xmlns:a16="http://schemas.microsoft.com/office/drawing/2014/main" id="{750E80C8-FF36-CAF5-F0D3-2E82D9E9E2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5640" y="4079866"/>
            <a:ext cx="2323551" cy="2323551"/>
          </a:xfrm>
          <a:prstGeom prst="rect">
            <a:avLst/>
          </a:prstGeom>
        </p:spPr>
      </p:pic>
      <p:sp>
        <p:nvSpPr>
          <p:cNvPr id="39" name="&quot;Not Allowed&quot; Symbol 38">
            <a:extLst>
              <a:ext uri="{FF2B5EF4-FFF2-40B4-BE49-F238E27FC236}">
                <a16:creationId xmlns:a16="http://schemas.microsoft.com/office/drawing/2014/main" id="{675DE754-1670-8037-F008-D82C874C67EC}"/>
              </a:ext>
            </a:extLst>
          </p:cNvPr>
          <p:cNvSpPr/>
          <p:nvPr/>
        </p:nvSpPr>
        <p:spPr>
          <a:xfrm>
            <a:off x="7035779" y="3425015"/>
            <a:ext cx="3657600" cy="3429000"/>
          </a:xfrm>
          <a:prstGeom prst="noSmoking">
            <a:avLst/>
          </a:prstGeom>
          <a:solidFill>
            <a:srgbClr val="FF8A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descr="A blue and purple outline of people talking&#10;&#10;AI-generated content may be incorrect.">
            <a:extLst>
              <a:ext uri="{FF2B5EF4-FFF2-40B4-BE49-F238E27FC236}">
                <a16:creationId xmlns:a16="http://schemas.microsoft.com/office/drawing/2014/main" id="{E118B12C-A5EB-DE90-00E4-7261FDDB1F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6136" y="4158151"/>
            <a:ext cx="1962728" cy="1962728"/>
          </a:xfrm>
          <a:prstGeom prst="rect">
            <a:avLst/>
          </a:prstGeom>
        </p:spPr>
      </p:pic>
      <p:pic>
        <p:nvPicPr>
          <p:cNvPr id="6" name="Picture 5" descr="A blue and purple line drawing of a computer code&#10;&#10;AI-generated content may be incorrect.">
            <a:extLst>
              <a:ext uri="{FF2B5EF4-FFF2-40B4-BE49-F238E27FC236}">
                <a16:creationId xmlns:a16="http://schemas.microsoft.com/office/drawing/2014/main" id="{E70BF4C2-158D-0D29-4AD7-3B8A600AE8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8733" y="3883583"/>
            <a:ext cx="2519834" cy="2519834"/>
          </a:xfrm>
          <a:prstGeom prst="rect">
            <a:avLst/>
          </a:prstGeom>
        </p:spPr>
      </p:pic>
    </p:spTree>
    <p:extLst>
      <p:ext uri="{BB962C8B-B14F-4D97-AF65-F5344CB8AC3E}">
        <p14:creationId xmlns:p14="http://schemas.microsoft.com/office/powerpoint/2010/main" val="224837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19D1E-4772-97EF-AB10-FC002F54C539}"/>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023B3D6D-4024-3897-6436-D69020552DCC}"/>
              </a:ext>
            </a:extLst>
          </p:cNvPr>
          <p:cNvSpPr/>
          <p:nvPr/>
        </p:nvSpPr>
        <p:spPr>
          <a:xfrm>
            <a:off x="9274945" y="-12851392"/>
            <a:ext cx="18889115" cy="18889115"/>
          </a:xfrm>
          <a:custGeom>
            <a:avLst/>
            <a:gdLst/>
            <a:ahLst/>
            <a:cxnLst/>
            <a:rect l="l" t="t" r="r" b="b"/>
            <a:pathLst>
              <a:path w="18889115" h="18889115">
                <a:moveTo>
                  <a:pt x="0" y="0"/>
                </a:moveTo>
                <a:lnTo>
                  <a:pt x="18889114" y="0"/>
                </a:lnTo>
                <a:lnTo>
                  <a:pt x="18889114" y="18889114"/>
                </a:lnTo>
                <a:lnTo>
                  <a:pt x="0" y="188891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8A3F33F8-A534-CBB0-A6BA-BD96CD5CA89E}"/>
              </a:ext>
            </a:extLst>
          </p:cNvPr>
          <p:cNvSpPr txBox="1"/>
          <p:nvPr/>
        </p:nvSpPr>
        <p:spPr>
          <a:xfrm>
            <a:off x="2171684" y="1028700"/>
            <a:ext cx="13944632" cy="914400"/>
          </a:xfrm>
          <a:prstGeom prst="rect">
            <a:avLst/>
          </a:prstGeom>
        </p:spPr>
        <p:txBody>
          <a:bodyPr lIns="0" tIns="0" rIns="0" bIns="0" rtlCol="0" anchor="t">
            <a:spAutoFit/>
          </a:bodyPr>
          <a:lstStyle/>
          <a:p>
            <a:pPr marL="0" lvl="0" indent="0" algn="ctr">
              <a:lnSpc>
                <a:spcPts val="7200"/>
              </a:lnSpc>
              <a:spcBef>
                <a:spcPct val="0"/>
              </a:spcBef>
            </a:pPr>
            <a:r>
              <a:rPr lang="en-US" sz="6000" b="1" dirty="0">
                <a:solidFill>
                  <a:srgbClr val="000000"/>
                </a:solidFill>
                <a:latin typeface="Gordita Bold"/>
                <a:ea typeface="Gordita Bold"/>
                <a:cs typeface="Gordita Bold"/>
                <a:sym typeface="Gordita Bold"/>
              </a:rPr>
              <a:t>Biggest </a:t>
            </a:r>
            <a:r>
              <a:rPr lang="en-US" sz="6000" b="1" dirty="0" err="1">
                <a:solidFill>
                  <a:srgbClr val="000000"/>
                </a:solidFill>
                <a:latin typeface="Gordita Bold"/>
                <a:ea typeface="Gordita Bold"/>
                <a:cs typeface="Gordita Bold"/>
                <a:sym typeface="Gordita Bold"/>
              </a:rPr>
              <a:t>GenAI</a:t>
            </a:r>
            <a:r>
              <a:rPr lang="en-US" sz="6000" b="1" dirty="0">
                <a:solidFill>
                  <a:srgbClr val="000000"/>
                </a:solidFill>
                <a:latin typeface="Gordita Bold"/>
                <a:ea typeface="Gordita Bold"/>
                <a:cs typeface="Gordita Bold"/>
                <a:sym typeface="Gordita Bold"/>
              </a:rPr>
              <a:t> Challenge?</a:t>
            </a:r>
          </a:p>
        </p:txBody>
      </p:sp>
      <p:sp>
        <p:nvSpPr>
          <p:cNvPr id="7" name="TextBox 4">
            <a:extLst>
              <a:ext uri="{FF2B5EF4-FFF2-40B4-BE49-F238E27FC236}">
                <a16:creationId xmlns:a16="http://schemas.microsoft.com/office/drawing/2014/main" id="{9D24C0C3-DE18-0218-BB32-F6494437599C}"/>
              </a:ext>
            </a:extLst>
          </p:cNvPr>
          <p:cNvSpPr txBox="1"/>
          <p:nvPr/>
        </p:nvSpPr>
        <p:spPr>
          <a:xfrm>
            <a:off x="5962675" y="6037723"/>
            <a:ext cx="6362650" cy="573362"/>
          </a:xfrm>
          <a:prstGeom prst="rect">
            <a:avLst/>
          </a:prstGeom>
        </p:spPr>
        <p:txBody>
          <a:bodyPr wrap="square" lIns="0" tIns="0" rIns="0" bIns="0" rtlCol="0" anchor="t">
            <a:spAutoFit/>
          </a:bodyPr>
          <a:lstStyle/>
          <a:p>
            <a:pPr marL="172722" lvl="1" algn="l">
              <a:lnSpc>
                <a:spcPts val="2240"/>
              </a:lnSpc>
            </a:pPr>
            <a:r>
              <a:rPr lang="en-US" sz="9600" dirty="0">
                <a:solidFill>
                  <a:srgbClr val="000000"/>
                </a:solidFill>
                <a:latin typeface="Helvetica Now Light"/>
                <a:ea typeface="Helvetica Now Light"/>
                <a:cs typeface="Helvetica Now Light"/>
                <a:sym typeface="Helvetica Now Light"/>
              </a:rPr>
              <a:t>Creativity</a:t>
            </a:r>
          </a:p>
        </p:txBody>
      </p:sp>
    </p:spTree>
    <p:extLst>
      <p:ext uri="{BB962C8B-B14F-4D97-AF65-F5344CB8AC3E}">
        <p14:creationId xmlns:p14="http://schemas.microsoft.com/office/powerpoint/2010/main" val="3240277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0C5C-6421-896B-2D36-D5659DD926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50FDD1-45F6-90C0-EE23-0F631CF7988A}"/>
              </a:ext>
            </a:extLst>
          </p:cNvPr>
          <p:cNvSpPr/>
          <p:nvPr/>
        </p:nvSpPr>
        <p:spPr>
          <a:xfrm rot="5400000" flipH="1">
            <a:off x="13265150" y="-2830547"/>
            <a:ext cx="7988300" cy="7988300"/>
          </a:xfrm>
          <a:custGeom>
            <a:avLst/>
            <a:gdLst/>
            <a:ahLst/>
            <a:cxnLst/>
            <a:rect l="l" t="t" r="r" b="b"/>
            <a:pathLst>
              <a:path w="7988300" h="7988300">
                <a:moveTo>
                  <a:pt x="7988300" y="0"/>
                </a:moveTo>
                <a:lnTo>
                  <a:pt x="0" y="0"/>
                </a:lnTo>
                <a:lnTo>
                  <a:pt x="0" y="7988300"/>
                </a:lnTo>
                <a:lnTo>
                  <a:pt x="7988300" y="7988300"/>
                </a:lnTo>
                <a:lnTo>
                  <a:pt x="79883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12E57BD8-D585-8836-DEE8-8F1A9E783F6D}"/>
              </a:ext>
            </a:extLst>
          </p:cNvPr>
          <p:cNvSpPr txBox="1"/>
          <p:nvPr/>
        </p:nvSpPr>
        <p:spPr>
          <a:xfrm>
            <a:off x="1028700" y="1526254"/>
            <a:ext cx="16523018" cy="895350"/>
          </a:xfrm>
          <a:prstGeom prst="rect">
            <a:avLst/>
          </a:prstGeom>
        </p:spPr>
        <p:txBody>
          <a:bodyPr lIns="0" tIns="0" rIns="0" bIns="0" rtlCol="0" anchor="t">
            <a:spAutoFit/>
          </a:bodyPr>
          <a:lstStyle/>
          <a:p>
            <a:pPr marL="0" lvl="0" indent="0" algn="ctr">
              <a:lnSpc>
                <a:spcPts val="7199"/>
              </a:lnSpc>
              <a:spcBef>
                <a:spcPct val="0"/>
              </a:spcBef>
            </a:pPr>
            <a:r>
              <a:rPr lang="en-US" sz="5999" b="1" dirty="0">
                <a:solidFill>
                  <a:srgbClr val="000000"/>
                </a:solidFill>
                <a:latin typeface="Gordita Bold"/>
                <a:ea typeface="Gordita Bold"/>
                <a:cs typeface="Gordita Bold"/>
                <a:sym typeface="Gordita Bold"/>
              </a:rPr>
              <a:t>What is Creativity?</a:t>
            </a:r>
          </a:p>
        </p:txBody>
      </p:sp>
      <p:graphicFrame>
        <p:nvGraphicFramePr>
          <p:cNvPr id="19" name="Diagram 18">
            <a:extLst>
              <a:ext uri="{FF2B5EF4-FFF2-40B4-BE49-F238E27FC236}">
                <a16:creationId xmlns:a16="http://schemas.microsoft.com/office/drawing/2014/main" id="{EAB7FEF3-33D0-77EF-16AF-60F41CD9E4D5}"/>
              </a:ext>
            </a:extLst>
          </p:cNvPr>
          <p:cNvGraphicFramePr/>
          <p:nvPr>
            <p:extLst>
              <p:ext uri="{D42A27DB-BD31-4B8C-83A1-F6EECF244321}">
                <p14:modId xmlns:p14="http://schemas.microsoft.com/office/powerpoint/2010/main" val="1577006395"/>
              </p:ext>
            </p:extLst>
          </p:nvPr>
        </p:nvGraphicFramePr>
        <p:xfrm>
          <a:off x="4038600" y="2421604"/>
          <a:ext cx="11658600" cy="7772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TextBox 6">
            <a:extLst>
              <a:ext uri="{FF2B5EF4-FFF2-40B4-BE49-F238E27FC236}">
                <a16:creationId xmlns:a16="http://schemas.microsoft.com/office/drawing/2014/main" id="{BF840562-373A-B113-BC15-2A65D8969E31}"/>
              </a:ext>
            </a:extLst>
          </p:cNvPr>
          <p:cNvSpPr txBox="1"/>
          <p:nvPr/>
        </p:nvSpPr>
        <p:spPr>
          <a:xfrm>
            <a:off x="13030199" y="9922135"/>
            <a:ext cx="5445125" cy="271869"/>
          </a:xfrm>
          <a:prstGeom prst="rect">
            <a:avLst/>
          </a:prstGeom>
        </p:spPr>
        <p:txBody>
          <a:bodyPr wrap="square" lIns="0" tIns="0" rIns="0" bIns="0" rtlCol="0" anchor="t">
            <a:spAutoFit/>
          </a:bodyPr>
          <a:lstStyle/>
          <a:p>
            <a:pPr marL="172722" lvl="1" algn="l">
              <a:lnSpc>
                <a:spcPts val="2240"/>
              </a:lnSpc>
            </a:pPr>
            <a:r>
              <a:rPr lang="en-US" sz="1600" dirty="0">
                <a:solidFill>
                  <a:srgbClr val="000000"/>
                </a:solidFill>
                <a:latin typeface="Helvetica Now Light"/>
                <a:ea typeface="Helvetica Now Light"/>
                <a:cs typeface="Helvetica Now Light"/>
                <a:sym typeface="Helvetica Now Light"/>
              </a:rPr>
              <a:t>Amabile, 1983. “The social psychology of creativity.”</a:t>
            </a:r>
          </a:p>
        </p:txBody>
      </p:sp>
      <p:sp>
        <p:nvSpPr>
          <p:cNvPr id="21" name="TextBox 20">
            <a:extLst>
              <a:ext uri="{FF2B5EF4-FFF2-40B4-BE49-F238E27FC236}">
                <a16:creationId xmlns:a16="http://schemas.microsoft.com/office/drawing/2014/main" id="{7B22A15B-BDF1-07F4-8411-E32BFAC0BF67}"/>
              </a:ext>
            </a:extLst>
          </p:cNvPr>
          <p:cNvSpPr txBox="1"/>
          <p:nvPr/>
        </p:nvSpPr>
        <p:spPr>
          <a:xfrm>
            <a:off x="9159240" y="2499266"/>
            <a:ext cx="6690360" cy="954107"/>
          </a:xfrm>
          <a:prstGeom prst="rect">
            <a:avLst/>
          </a:prstGeom>
          <a:noFill/>
        </p:spPr>
        <p:txBody>
          <a:bodyPr wrap="square" rtlCol="0">
            <a:spAutoFit/>
          </a:bodyPr>
          <a:lstStyle/>
          <a:p>
            <a:r>
              <a:rPr lang="en-US" sz="2800" b="1" dirty="0"/>
              <a:t>Expertise: </a:t>
            </a:r>
            <a:r>
              <a:rPr lang="en-US" sz="2800" dirty="0"/>
              <a:t>Comfort with subject-matter, tools, techniques, etc.</a:t>
            </a:r>
            <a:endParaRPr lang="en-US" sz="2800" b="1" dirty="0"/>
          </a:p>
        </p:txBody>
      </p:sp>
      <p:sp>
        <p:nvSpPr>
          <p:cNvPr id="22" name="TextBox 21">
            <a:extLst>
              <a:ext uri="{FF2B5EF4-FFF2-40B4-BE49-F238E27FC236}">
                <a16:creationId xmlns:a16="http://schemas.microsoft.com/office/drawing/2014/main" id="{FCD83E0B-C817-9EEF-6B2F-B0651E3FF354}"/>
              </a:ext>
            </a:extLst>
          </p:cNvPr>
          <p:cNvSpPr txBox="1"/>
          <p:nvPr/>
        </p:nvSpPr>
        <p:spPr>
          <a:xfrm>
            <a:off x="9144000" y="3871669"/>
            <a:ext cx="6690360" cy="954107"/>
          </a:xfrm>
          <a:prstGeom prst="rect">
            <a:avLst/>
          </a:prstGeom>
          <a:noFill/>
        </p:spPr>
        <p:txBody>
          <a:bodyPr wrap="square" rtlCol="0">
            <a:spAutoFit/>
          </a:bodyPr>
          <a:lstStyle/>
          <a:p>
            <a:r>
              <a:rPr lang="en-US" sz="2800" b="1" dirty="0"/>
              <a:t>Motivation: </a:t>
            </a:r>
            <a:r>
              <a:rPr lang="en-US" sz="2800" dirty="0"/>
              <a:t>Intrinsic motivation. Personal satisfaction with the task or project at hand.</a:t>
            </a:r>
            <a:endParaRPr lang="en-US" sz="2800" b="1" dirty="0"/>
          </a:p>
        </p:txBody>
      </p:sp>
      <p:sp>
        <p:nvSpPr>
          <p:cNvPr id="23" name="TextBox 22">
            <a:extLst>
              <a:ext uri="{FF2B5EF4-FFF2-40B4-BE49-F238E27FC236}">
                <a16:creationId xmlns:a16="http://schemas.microsoft.com/office/drawing/2014/main" id="{C93FC2C3-14C4-1247-851C-464A7C1B532A}"/>
              </a:ext>
            </a:extLst>
          </p:cNvPr>
          <p:cNvSpPr txBox="1"/>
          <p:nvPr/>
        </p:nvSpPr>
        <p:spPr>
          <a:xfrm>
            <a:off x="9144000" y="5138671"/>
            <a:ext cx="6690360" cy="1384995"/>
          </a:xfrm>
          <a:prstGeom prst="rect">
            <a:avLst/>
          </a:prstGeom>
          <a:noFill/>
        </p:spPr>
        <p:txBody>
          <a:bodyPr wrap="square" rtlCol="0">
            <a:spAutoFit/>
          </a:bodyPr>
          <a:lstStyle/>
          <a:p>
            <a:r>
              <a:rPr lang="en-US" sz="2800" b="1" dirty="0"/>
              <a:t>Novel Thinking: </a:t>
            </a:r>
            <a:r>
              <a:rPr lang="en-US" sz="2800" dirty="0"/>
              <a:t>Ability to generate new ideas and see things different. Can operate in a “grey zone” without predefined rules.</a:t>
            </a:r>
            <a:endParaRPr lang="en-US" sz="2800" b="1" dirty="0"/>
          </a:p>
        </p:txBody>
      </p:sp>
      <p:sp>
        <p:nvSpPr>
          <p:cNvPr id="24" name="TextBox 23">
            <a:extLst>
              <a:ext uri="{FF2B5EF4-FFF2-40B4-BE49-F238E27FC236}">
                <a16:creationId xmlns:a16="http://schemas.microsoft.com/office/drawing/2014/main" id="{A13F0F17-F884-5E68-59CE-745E09910DC9}"/>
              </a:ext>
            </a:extLst>
          </p:cNvPr>
          <p:cNvSpPr txBox="1"/>
          <p:nvPr/>
        </p:nvSpPr>
        <p:spPr>
          <a:xfrm>
            <a:off x="9159240" y="6847446"/>
            <a:ext cx="6690360" cy="1384995"/>
          </a:xfrm>
          <a:prstGeom prst="rect">
            <a:avLst/>
          </a:prstGeom>
          <a:noFill/>
        </p:spPr>
        <p:txBody>
          <a:bodyPr wrap="square" rtlCol="0">
            <a:spAutoFit/>
          </a:bodyPr>
          <a:lstStyle/>
          <a:p>
            <a:r>
              <a:rPr lang="en-US" sz="2800" b="1" dirty="0"/>
              <a:t>Environment: </a:t>
            </a:r>
            <a:r>
              <a:rPr lang="en-US" sz="2800" dirty="0"/>
              <a:t>Culture provides freedom in how to do work, collaboration, risk acceptance, and rewards innovation.</a:t>
            </a:r>
            <a:endParaRPr lang="en-US" sz="2800" b="1" dirty="0"/>
          </a:p>
        </p:txBody>
      </p:sp>
    </p:spTree>
    <p:extLst>
      <p:ext uri="{BB962C8B-B14F-4D97-AF65-F5344CB8AC3E}">
        <p14:creationId xmlns:p14="http://schemas.microsoft.com/office/powerpoint/2010/main" val="125927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25 0 E" pathEditMode="relative" ptsTypes="">
                                      <p:cBhvr>
                                        <p:cTn id="6" dur="2000" fill="hold"/>
                                        <p:tgtEl>
                                          <p:spTgt spid="1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396A-422D-7D98-7610-22500520D7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C6BC00-3743-3F45-50DA-DFE948E9C6D6}"/>
              </a:ext>
            </a:extLst>
          </p:cNvPr>
          <p:cNvSpPr/>
          <p:nvPr/>
        </p:nvSpPr>
        <p:spPr>
          <a:xfrm>
            <a:off x="1311427" y="-2115548"/>
            <a:ext cx="21749957" cy="14518097"/>
          </a:xfrm>
          <a:custGeom>
            <a:avLst/>
            <a:gdLst/>
            <a:ahLst/>
            <a:cxnLst/>
            <a:rect l="l" t="t" r="r" b="b"/>
            <a:pathLst>
              <a:path w="21749957" h="14518097">
                <a:moveTo>
                  <a:pt x="0" y="0"/>
                </a:moveTo>
                <a:lnTo>
                  <a:pt x="21749957" y="0"/>
                </a:lnTo>
                <a:lnTo>
                  <a:pt x="21749957" y="14518096"/>
                </a:lnTo>
                <a:lnTo>
                  <a:pt x="0" y="14518096"/>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BBAAB18F-CEF2-74DC-D170-3BEEB3C848E2}"/>
              </a:ext>
            </a:extLst>
          </p:cNvPr>
          <p:cNvGrpSpPr/>
          <p:nvPr/>
        </p:nvGrpSpPr>
        <p:grpSpPr>
          <a:xfrm>
            <a:off x="-464042" y="-640624"/>
            <a:ext cx="19077033" cy="11098948"/>
            <a:chOff x="0" y="0"/>
            <a:chExt cx="5024404" cy="2923180"/>
          </a:xfrm>
        </p:grpSpPr>
        <p:sp>
          <p:nvSpPr>
            <p:cNvPr id="4" name="Freeform 4">
              <a:extLst>
                <a:ext uri="{FF2B5EF4-FFF2-40B4-BE49-F238E27FC236}">
                  <a16:creationId xmlns:a16="http://schemas.microsoft.com/office/drawing/2014/main" id="{5D9BAC8F-14A2-C507-C57E-B714ED4126DB}"/>
                </a:ext>
              </a:extLst>
            </p:cNvPr>
            <p:cNvSpPr/>
            <p:nvPr/>
          </p:nvSpPr>
          <p:spPr>
            <a:xfrm>
              <a:off x="0" y="0"/>
              <a:ext cx="5024404" cy="2923180"/>
            </a:xfrm>
            <a:custGeom>
              <a:avLst/>
              <a:gdLst/>
              <a:ahLst/>
              <a:cxnLst/>
              <a:rect l="l" t="t" r="r" b="b"/>
              <a:pathLst>
                <a:path w="5024404" h="2923180">
                  <a:moveTo>
                    <a:pt x="0" y="0"/>
                  </a:moveTo>
                  <a:lnTo>
                    <a:pt x="5024404" y="0"/>
                  </a:lnTo>
                  <a:lnTo>
                    <a:pt x="5024404" y="2923180"/>
                  </a:lnTo>
                  <a:lnTo>
                    <a:pt x="0" y="2923180"/>
                  </a:lnTo>
                  <a:close/>
                </a:path>
              </a:pathLst>
            </a:custGeom>
            <a:solidFill>
              <a:srgbClr val="510099">
                <a:alpha val="87843"/>
              </a:srgbClr>
            </a:solidFill>
          </p:spPr>
          <p:txBody>
            <a:bodyPr/>
            <a:lstStyle/>
            <a:p>
              <a:endParaRPr lang="en-US"/>
            </a:p>
          </p:txBody>
        </p:sp>
        <p:sp>
          <p:nvSpPr>
            <p:cNvPr id="5" name="TextBox 5">
              <a:extLst>
                <a:ext uri="{FF2B5EF4-FFF2-40B4-BE49-F238E27FC236}">
                  <a16:creationId xmlns:a16="http://schemas.microsoft.com/office/drawing/2014/main" id="{F2027500-2835-8C35-D018-ECFE01AA2E2D}"/>
                </a:ext>
              </a:extLst>
            </p:cNvPr>
            <p:cNvSpPr txBox="1"/>
            <p:nvPr/>
          </p:nvSpPr>
          <p:spPr>
            <a:xfrm>
              <a:off x="0" y="-47625"/>
              <a:ext cx="5024404" cy="2970805"/>
            </a:xfrm>
            <a:prstGeom prst="rect">
              <a:avLst/>
            </a:prstGeom>
          </p:spPr>
          <p:txBody>
            <a:bodyPr lIns="50800" tIns="50800" rIns="50800" bIns="50800" rtlCol="0" anchor="ctr"/>
            <a:lstStyle/>
            <a:p>
              <a:pPr algn="ctr">
                <a:lnSpc>
                  <a:spcPts val="3359"/>
                </a:lnSpc>
              </a:pPr>
              <a:endParaRPr/>
            </a:p>
          </p:txBody>
        </p:sp>
      </p:grpSp>
      <p:grpSp>
        <p:nvGrpSpPr>
          <p:cNvPr id="6" name="Group 6">
            <a:extLst>
              <a:ext uri="{FF2B5EF4-FFF2-40B4-BE49-F238E27FC236}">
                <a16:creationId xmlns:a16="http://schemas.microsoft.com/office/drawing/2014/main" id="{7F097675-B3BB-C794-46C4-0AC084A03EE7}"/>
              </a:ext>
            </a:extLst>
          </p:cNvPr>
          <p:cNvGrpSpPr/>
          <p:nvPr/>
        </p:nvGrpSpPr>
        <p:grpSpPr>
          <a:xfrm>
            <a:off x="-7584891" y="-1050708"/>
            <a:ext cx="24179457" cy="12016555"/>
            <a:chOff x="0" y="0"/>
            <a:chExt cx="32239275" cy="16022074"/>
          </a:xfrm>
        </p:grpSpPr>
        <p:grpSp>
          <p:nvGrpSpPr>
            <p:cNvPr id="7" name="Group 7">
              <a:extLst>
                <a:ext uri="{FF2B5EF4-FFF2-40B4-BE49-F238E27FC236}">
                  <a16:creationId xmlns:a16="http://schemas.microsoft.com/office/drawing/2014/main" id="{57D893FD-87C0-C89D-435F-C4B014631DF0}"/>
                </a:ext>
              </a:extLst>
            </p:cNvPr>
            <p:cNvGrpSpPr/>
            <p:nvPr/>
          </p:nvGrpSpPr>
          <p:grpSpPr>
            <a:xfrm>
              <a:off x="14352356" y="0"/>
              <a:ext cx="17886919" cy="15651054"/>
              <a:chOff x="0" y="0"/>
              <a:chExt cx="812800" cy="711200"/>
            </a:xfrm>
          </p:grpSpPr>
          <p:sp>
            <p:nvSpPr>
              <p:cNvPr id="8" name="Freeform 8">
                <a:extLst>
                  <a:ext uri="{FF2B5EF4-FFF2-40B4-BE49-F238E27FC236}">
                    <a16:creationId xmlns:a16="http://schemas.microsoft.com/office/drawing/2014/main" id="{0939B240-B47A-C1A6-C31E-47C5BF56D541}"/>
                  </a:ext>
                </a:extLst>
              </p:cNvPr>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DFC"/>
              </a:solidFill>
            </p:spPr>
            <p:txBody>
              <a:bodyPr/>
              <a:lstStyle/>
              <a:p>
                <a:endParaRPr lang="en-US"/>
              </a:p>
            </p:txBody>
          </p:sp>
          <p:sp>
            <p:nvSpPr>
              <p:cNvPr id="9" name="TextBox 9">
                <a:extLst>
                  <a:ext uri="{FF2B5EF4-FFF2-40B4-BE49-F238E27FC236}">
                    <a16:creationId xmlns:a16="http://schemas.microsoft.com/office/drawing/2014/main" id="{CCA7A4A7-DC09-D5F5-E9F3-5183A8427D2E}"/>
                  </a:ext>
                </a:extLst>
              </p:cNvPr>
              <p:cNvSpPr txBox="1"/>
              <p:nvPr/>
            </p:nvSpPr>
            <p:spPr>
              <a:xfrm>
                <a:off x="127000" y="3175"/>
                <a:ext cx="558800" cy="377825"/>
              </a:xfrm>
              <a:prstGeom prst="rect">
                <a:avLst/>
              </a:prstGeom>
            </p:spPr>
            <p:txBody>
              <a:bodyPr lIns="50800" tIns="50800" rIns="50800" bIns="50800" rtlCol="0" anchor="ctr"/>
              <a:lstStyle/>
              <a:p>
                <a:pPr algn="ctr">
                  <a:lnSpc>
                    <a:spcPts val="3360"/>
                  </a:lnSpc>
                </a:pPr>
                <a:endParaRPr/>
              </a:p>
            </p:txBody>
          </p:sp>
        </p:grpSp>
        <p:grpSp>
          <p:nvGrpSpPr>
            <p:cNvPr id="10" name="Group 10">
              <a:extLst>
                <a:ext uri="{FF2B5EF4-FFF2-40B4-BE49-F238E27FC236}">
                  <a16:creationId xmlns:a16="http://schemas.microsoft.com/office/drawing/2014/main" id="{CD2A6031-F8AA-F674-AE3D-DE66941813E8}"/>
                </a:ext>
              </a:extLst>
            </p:cNvPr>
            <p:cNvGrpSpPr/>
            <p:nvPr/>
          </p:nvGrpSpPr>
          <p:grpSpPr>
            <a:xfrm rot="-10800000">
              <a:off x="0" y="65577"/>
              <a:ext cx="23509663" cy="15956497"/>
              <a:chOff x="-27450" y="-47625"/>
              <a:chExt cx="3017751" cy="2048211"/>
            </a:xfrm>
          </p:grpSpPr>
          <p:sp>
            <p:nvSpPr>
              <p:cNvPr id="11" name="Freeform 11">
                <a:extLst>
                  <a:ext uri="{FF2B5EF4-FFF2-40B4-BE49-F238E27FC236}">
                    <a16:creationId xmlns:a16="http://schemas.microsoft.com/office/drawing/2014/main" id="{F056CF92-E7E8-EA97-EC8A-9C4BC09390C2}"/>
                  </a:ext>
                </a:extLst>
              </p:cNvPr>
              <p:cNvSpPr/>
              <p:nvPr/>
            </p:nvSpPr>
            <p:spPr>
              <a:xfrm>
                <a:off x="-27450" y="-23812"/>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FDFC"/>
              </a:solidFill>
            </p:spPr>
            <p:txBody>
              <a:bodyPr/>
              <a:lstStyle/>
              <a:p>
                <a:endParaRPr lang="en-US"/>
              </a:p>
            </p:txBody>
          </p:sp>
          <p:sp>
            <p:nvSpPr>
              <p:cNvPr id="12" name="TextBox 12">
                <a:extLst>
                  <a:ext uri="{FF2B5EF4-FFF2-40B4-BE49-F238E27FC236}">
                    <a16:creationId xmlns:a16="http://schemas.microsoft.com/office/drawing/2014/main" id="{8D573A31-5A46-B9AE-A375-8B8CBB5E8E12}"/>
                  </a:ext>
                </a:extLst>
              </p:cNvPr>
              <p:cNvSpPr txBox="1"/>
              <p:nvPr/>
            </p:nvSpPr>
            <p:spPr>
              <a:xfrm>
                <a:off x="0" y="-47625"/>
                <a:ext cx="2990301" cy="2048211"/>
              </a:xfrm>
              <a:prstGeom prst="rect">
                <a:avLst/>
              </a:prstGeom>
            </p:spPr>
            <p:txBody>
              <a:bodyPr lIns="50800" tIns="50800" rIns="50800" bIns="50800" rtlCol="0" anchor="ctr"/>
              <a:lstStyle/>
              <a:p>
                <a:pPr algn="ctr">
                  <a:lnSpc>
                    <a:spcPts val="3360"/>
                  </a:lnSpc>
                </a:pPr>
                <a:endParaRPr/>
              </a:p>
            </p:txBody>
          </p:sp>
        </p:grpSp>
      </p:grpSp>
      <p:sp>
        <p:nvSpPr>
          <p:cNvPr id="13" name="Freeform 13">
            <a:extLst>
              <a:ext uri="{FF2B5EF4-FFF2-40B4-BE49-F238E27FC236}">
                <a16:creationId xmlns:a16="http://schemas.microsoft.com/office/drawing/2014/main" id="{01F061A8-06E4-1E71-A802-19ACE5EAA9D4}"/>
              </a:ext>
            </a:extLst>
          </p:cNvPr>
          <p:cNvSpPr/>
          <p:nvPr/>
        </p:nvSpPr>
        <p:spPr>
          <a:xfrm rot="-10800000" flipH="1">
            <a:off x="14293850" y="4153521"/>
            <a:ext cx="7988300" cy="7988300"/>
          </a:xfrm>
          <a:custGeom>
            <a:avLst/>
            <a:gdLst/>
            <a:ahLst/>
            <a:cxnLst/>
            <a:rect l="l" t="t" r="r" b="b"/>
            <a:pathLst>
              <a:path w="7988300" h="7988300">
                <a:moveTo>
                  <a:pt x="7988300" y="0"/>
                </a:moveTo>
                <a:lnTo>
                  <a:pt x="0" y="0"/>
                </a:lnTo>
                <a:lnTo>
                  <a:pt x="0" y="7988300"/>
                </a:lnTo>
                <a:lnTo>
                  <a:pt x="7988300" y="7988300"/>
                </a:lnTo>
                <a:lnTo>
                  <a:pt x="79883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D0D56D99-330D-6B8B-A65C-6B3C4CBE1CBB}"/>
              </a:ext>
            </a:extLst>
          </p:cNvPr>
          <p:cNvSpPr txBox="1"/>
          <p:nvPr/>
        </p:nvSpPr>
        <p:spPr>
          <a:xfrm>
            <a:off x="1028700" y="1516729"/>
            <a:ext cx="16230600" cy="914400"/>
          </a:xfrm>
          <a:prstGeom prst="rect">
            <a:avLst/>
          </a:prstGeom>
        </p:spPr>
        <p:txBody>
          <a:bodyPr lIns="0" tIns="0" rIns="0" bIns="0" rtlCol="0" anchor="t">
            <a:spAutoFit/>
          </a:bodyPr>
          <a:lstStyle/>
          <a:p>
            <a:pPr marL="0" lvl="0" indent="0" algn="ctr">
              <a:lnSpc>
                <a:spcPts val="7200"/>
              </a:lnSpc>
              <a:spcBef>
                <a:spcPct val="0"/>
              </a:spcBef>
            </a:pPr>
            <a:r>
              <a:rPr lang="en-US" sz="6000" b="1" u="none" strike="noStrike" dirty="0">
                <a:solidFill>
                  <a:srgbClr val="000000"/>
                </a:solidFill>
                <a:latin typeface="Gordita Bold"/>
                <a:ea typeface="Gordita Bold"/>
                <a:cs typeface="Gordita Bold"/>
                <a:sym typeface="Gordita Bold"/>
              </a:rPr>
              <a:t>Expertise</a:t>
            </a:r>
          </a:p>
        </p:txBody>
      </p:sp>
      <p:sp>
        <p:nvSpPr>
          <p:cNvPr id="24" name="TextBox 24">
            <a:extLst>
              <a:ext uri="{FF2B5EF4-FFF2-40B4-BE49-F238E27FC236}">
                <a16:creationId xmlns:a16="http://schemas.microsoft.com/office/drawing/2014/main" id="{A5D5540B-5A2E-9056-2B91-3E1893605084}"/>
              </a:ext>
            </a:extLst>
          </p:cNvPr>
          <p:cNvSpPr txBox="1"/>
          <p:nvPr/>
        </p:nvSpPr>
        <p:spPr>
          <a:xfrm>
            <a:off x="958234" y="3090991"/>
            <a:ext cx="4584125" cy="6134376"/>
          </a:xfrm>
          <a:prstGeom prst="rect">
            <a:avLst/>
          </a:prstGeom>
        </p:spPr>
        <p:txBody>
          <a:bodyPr lIns="50800" tIns="50800" rIns="50800" bIns="50800" rtlCol="0" anchor="ctr"/>
          <a:lstStyle/>
          <a:p>
            <a:pPr algn="ctr">
              <a:lnSpc>
                <a:spcPts val="3359"/>
              </a:lnSpc>
            </a:pPr>
            <a:endParaRPr/>
          </a:p>
        </p:txBody>
      </p:sp>
      <p:sp>
        <p:nvSpPr>
          <p:cNvPr id="25" name="Freeform 25">
            <a:extLst>
              <a:ext uri="{FF2B5EF4-FFF2-40B4-BE49-F238E27FC236}">
                <a16:creationId xmlns:a16="http://schemas.microsoft.com/office/drawing/2014/main" id="{32EE28A5-D018-3265-A840-E9E8172D7BF7}"/>
              </a:ext>
            </a:extLst>
          </p:cNvPr>
          <p:cNvSpPr/>
          <p:nvPr/>
        </p:nvSpPr>
        <p:spPr>
          <a:xfrm>
            <a:off x="8288607" y="3783015"/>
            <a:ext cx="1513361" cy="1513361"/>
          </a:xfrm>
          <a:custGeom>
            <a:avLst/>
            <a:gdLst/>
            <a:ahLst/>
            <a:cxnLst/>
            <a:rect l="l" t="t" r="r" b="b"/>
            <a:pathLst>
              <a:path w="1513361" h="1513361">
                <a:moveTo>
                  <a:pt x="0" y="0"/>
                </a:moveTo>
                <a:lnTo>
                  <a:pt x="1513361" y="0"/>
                </a:lnTo>
                <a:lnTo>
                  <a:pt x="1513361" y="1513361"/>
                </a:lnTo>
                <a:lnTo>
                  <a:pt x="0" y="1513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Freeform 27">
            <a:extLst>
              <a:ext uri="{FF2B5EF4-FFF2-40B4-BE49-F238E27FC236}">
                <a16:creationId xmlns:a16="http://schemas.microsoft.com/office/drawing/2014/main" id="{62F57EE7-81AA-9ACB-7388-DBBA6F971691}"/>
              </a:ext>
            </a:extLst>
          </p:cNvPr>
          <p:cNvSpPr/>
          <p:nvPr/>
        </p:nvSpPr>
        <p:spPr>
          <a:xfrm>
            <a:off x="2470559" y="3783015"/>
            <a:ext cx="1700406" cy="1513361"/>
          </a:xfrm>
          <a:custGeom>
            <a:avLst/>
            <a:gdLst/>
            <a:ahLst/>
            <a:cxnLst/>
            <a:rect l="l" t="t" r="r" b="b"/>
            <a:pathLst>
              <a:path w="1700406" h="1513361">
                <a:moveTo>
                  <a:pt x="0" y="0"/>
                </a:moveTo>
                <a:lnTo>
                  <a:pt x="1700406" y="0"/>
                </a:lnTo>
                <a:lnTo>
                  <a:pt x="1700406" y="1513361"/>
                </a:lnTo>
                <a:lnTo>
                  <a:pt x="0" y="1513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TextBox 30">
            <a:extLst>
              <a:ext uri="{FF2B5EF4-FFF2-40B4-BE49-F238E27FC236}">
                <a16:creationId xmlns:a16="http://schemas.microsoft.com/office/drawing/2014/main" id="{4D322219-CB48-95AC-9F08-AA7CB2C7A74E}"/>
              </a:ext>
            </a:extLst>
          </p:cNvPr>
          <p:cNvSpPr txBox="1"/>
          <p:nvPr/>
        </p:nvSpPr>
        <p:spPr>
          <a:xfrm>
            <a:off x="6753225" y="5777138"/>
            <a:ext cx="4584125" cy="485775"/>
          </a:xfrm>
          <a:prstGeom prst="rect">
            <a:avLst/>
          </a:prstGeom>
        </p:spPr>
        <p:txBody>
          <a:bodyPr lIns="0" tIns="0" rIns="0" bIns="0" rtlCol="0" anchor="t">
            <a:spAutoFit/>
          </a:bodyPr>
          <a:lstStyle/>
          <a:p>
            <a:pPr marL="0" lvl="0" indent="0" algn="ctr">
              <a:lnSpc>
                <a:spcPts val="3840"/>
              </a:lnSpc>
              <a:spcBef>
                <a:spcPct val="0"/>
              </a:spcBef>
            </a:pPr>
            <a:r>
              <a:rPr lang="en-US" sz="3200" b="1" dirty="0">
                <a:solidFill>
                  <a:srgbClr val="FFFDFC"/>
                </a:solidFill>
                <a:latin typeface="Gordita Bold"/>
                <a:ea typeface="Gordita Bold"/>
                <a:cs typeface="Gordita Bold"/>
                <a:sym typeface="Gordita Bold"/>
              </a:rPr>
              <a:t>Zoe</a:t>
            </a:r>
          </a:p>
        </p:txBody>
      </p:sp>
      <p:sp>
        <p:nvSpPr>
          <p:cNvPr id="15" name="TextBox 14">
            <a:extLst>
              <a:ext uri="{FF2B5EF4-FFF2-40B4-BE49-F238E27FC236}">
                <a16:creationId xmlns:a16="http://schemas.microsoft.com/office/drawing/2014/main" id="{EE576837-5EF7-0B85-9618-2E85FD939D25}"/>
              </a:ext>
            </a:extLst>
          </p:cNvPr>
          <p:cNvSpPr txBox="1"/>
          <p:nvPr/>
        </p:nvSpPr>
        <p:spPr>
          <a:xfrm>
            <a:off x="4560220" y="2465721"/>
            <a:ext cx="9222943" cy="523220"/>
          </a:xfrm>
          <a:prstGeom prst="rect">
            <a:avLst/>
          </a:prstGeom>
          <a:noFill/>
        </p:spPr>
        <p:txBody>
          <a:bodyPr wrap="square" rtlCol="0">
            <a:spAutoFit/>
          </a:bodyPr>
          <a:lstStyle/>
          <a:p>
            <a:r>
              <a:rPr lang="en-US" sz="2800" b="1" dirty="0"/>
              <a:t>Task: </a:t>
            </a:r>
            <a:r>
              <a:rPr lang="en-US" sz="2800" dirty="0"/>
              <a:t>How can we sample inventory adjustments for an audit?</a:t>
            </a:r>
            <a:endParaRPr lang="en-US" sz="2800" b="1" dirty="0"/>
          </a:p>
        </p:txBody>
      </p:sp>
      <p:sp>
        <p:nvSpPr>
          <p:cNvPr id="38" name="Rectangle: Rounded Corners 37">
            <a:extLst>
              <a:ext uri="{FF2B5EF4-FFF2-40B4-BE49-F238E27FC236}">
                <a16:creationId xmlns:a16="http://schemas.microsoft.com/office/drawing/2014/main" id="{6763DCB3-FCE0-238D-A2B0-15EAF75A420E}"/>
              </a:ext>
            </a:extLst>
          </p:cNvPr>
          <p:cNvSpPr/>
          <p:nvPr/>
        </p:nvSpPr>
        <p:spPr>
          <a:xfrm>
            <a:off x="3265112" y="4203672"/>
            <a:ext cx="11049000" cy="747616"/>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28408EC-B35A-121C-528F-75B6A76B0FB8}"/>
              </a:ext>
            </a:extLst>
          </p:cNvPr>
          <p:cNvSpPr txBox="1"/>
          <p:nvPr/>
        </p:nvSpPr>
        <p:spPr>
          <a:xfrm>
            <a:off x="3434180" y="4309318"/>
            <a:ext cx="1757797" cy="461665"/>
          </a:xfrm>
          <a:prstGeom prst="rect">
            <a:avLst/>
          </a:prstGeom>
          <a:noFill/>
        </p:spPr>
        <p:txBody>
          <a:bodyPr wrap="square" rtlCol="0">
            <a:spAutoFit/>
          </a:bodyPr>
          <a:lstStyle/>
          <a:p>
            <a:r>
              <a:rPr lang="en-US" sz="2400" dirty="0"/>
              <a:t>Accounting</a:t>
            </a:r>
          </a:p>
        </p:txBody>
      </p:sp>
      <p:sp>
        <p:nvSpPr>
          <p:cNvPr id="40" name="Rectangle: Rounded Corners 39">
            <a:extLst>
              <a:ext uri="{FF2B5EF4-FFF2-40B4-BE49-F238E27FC236}">
                <a16:creationId xmlns:a16="http://schemas.microsoft.com/office/drawing/2014/main" id="{8C66757D-6496-9432-F872-C3B8A93AA84C}"/>
              </a:ext>
            </a:extLst>
          </p:cNvPr>
          <p:cNvSpPr/>
          <p:nvPr/>
        </p:nvSpPr>
        <p:spPr>
          <a:xfrm>
            <a:off x="3265112" y="5217621"/>
            <a:ext cx="11049000" cy="747616"/>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DA56D14-9D1E-657D-9CA8-EC054DC1D4CE}"/>
              </a:ext>
            </a:extLst>
          </p:cNvPr>
          <p:cNvSpPr txBox="1"/>
          <p:nvPr/>
        </p:nvSpPr>
        <p:spPr>
          <a:xfrm>
            <a:off x="3434179" y="5323267"/>
            <a:ext cx="3615350" cy="461665"/>
          </a:xfrm>
          <a:prstGeom prst="rect">
            <a:avLst/>
          </a:prstGeom>
          <a:noFill/>
        </p:spPr>
        <p:txBody>
          <a:bodyPr wrap="square" rtlCol="0">
            <a:spAutoFit/>
          </a:bodyPr>
          <a:lstStyle/>
          <a:p>
            <a:r>
              <a:rPr lang="en-US" sz="2400" dirty="0"/>
              <a:t>Manufacturing</a:t>
            </a:r>
          </a:p>
        </p:txBody>
      </p:sp>
      <p:sp>
        <p:nvSpPr>
          <p:cNvPr id="42" name="Rectangle: Rounded Corners 41">
            <a:extLst>
              <a:ext uri="{FF2B5EF4-FFF2-40B4-BE49-F238E27FC236}">
                <a16:creationId xmlns:a16="http://schemas.microsoft.com/office/drawing/2014/main" id="{00740A6D-1188-DB37-413F-56FD964FC9CF}"/>
              </a:ext>
            </a:extLst>
          </p:cNvPr>
          <p:cNvSpPr/>
          <p:nvPr/>
        </p:nvSpPr>
        <p:spPr>
          <a:xfrm>
            <a:off x="3270555" y="6234103"/>
            <a:ext cx="11049000" cy="747616"/>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8A96CC0-3AC4-5AC8-D577-CCF15FE0B503}"/>
              </a:ext>
            </a:extLst>
          </p:cNvPr>
          <p:cNvSpPr txBox="1"/>
          <p:nvPr/>
        </p:nvSpPr>
        <p:spPr>
          <a:xfrm>
            <a:off x="3439622" y="6339749"/>
            <a:ext cx="3615350" cy="461665"/>
          </a:xfrm>
          <a:prstGeom prst="rect">
            <a:avLst/>
          </a:prstGeom>
          <a:noFill/>
        </p:spPr>
        <p:txBody>
          <a:bodyPr wrap="square" rtlCol="0">
            <a:spAutoFit/>
          </a:bodyPr>
          <a:lstStyle/>
          <a:p>
            <a:r>
              <a:rPr lang="en-US" sz="2400" dirty="0"/>
              <a:t>Operational Risk</a:t>
            </a:r>
          </a:p>
        </p:txBody>
      </p:sp>
      <p:sp>
        <p:nvSpPr>
          <p:cNvPr id="44" name="Rectangle: Rounded Corners 43">
            <a:extLst>
              <a:ext uri="{FF2B5EF4-FFF2-40B4-BE49-F238E27FC236}">
                <a16:creationId xmlns:a16="http://schemas.microsoft.com/office/drawing/2014/main" id="{B9581514-E655-FF3A-F2D7-50EF7772EA03}"/>
              </a:ext>
            </a:extLst>
          </p:cNvPr>
          <p:cNvSpPr/>
          <p:nvPr/>
        </p:nvSpPr>
        <p:spPr>
          <a:xfrm>
            <a:off x="3265112" y="7335030"/>
            <a:ext cx="11049000" cy="747616"/>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3382E4C-3670-D7B3-796C-4753D3530D16}"/>
              </a:ext>
            </a:extLst>
          </p:cNvPr>
          <p:cNvSpPr txBox="1"/>
          <p:nvPr/>
        </p:nvSpPr>
        <p:spPr>
          <a:xfrm>
            <a:off x="3434179" y="7440676"/>
            <a:ext cx="3615350" cy="461665"/>
          </a:xfrm>
          <a:prstGeom prst="rect">
            <a:avLst/>
          </a:prstGeom>
          <a:noFill/>
        </p:spPr>
        <p:txBody>
          <a:bodyPr wrap="square" rtlCol="0">
            <a:spAutoFit/>
          </a:bodyPr>
          <a:lstStyle/>
          <a:p>
            <a:r>
              <a:rPr lang="en-US" sz="2400" dirty="0"/>
              <a:t>Purchasing/Supply Chain</a:t>
            </a:r>
          </a:p>
        </p:txBody>
      </p:sp>
      <p:sp>
        <p:nvSpPr>
          <p:cNvPr id="46" name="Rectangle: Rounded Corners 45">
            <a:extLst>
              <a:ext uri="{FF2B5EF4-FFF2-40B4-BE49-F238E27FC236}">
                <a16:creationId xmlns:a16="http://schemas.microsoft.com/office/drawing/2014/main" id="{127B6EF1-4858-689B-07CE-725861313748}"/>
              </a:ext>
            </a:extLst>
          </p:cNvPr>
          <p:cNvSpPr/>
          <p:nvPr/>
        </p:nvSpPr>
        <p:spPr>
          <a:xfrm>
            <a:off x="3265112" y="8399870"/>
            <a:ext cx="11049000" cy="747616"/>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CE26BF82-CFBB-1784-FD44-381E2CD5C4F4}"/>
              </a:ext>
            </a:extLst>
          </p:cNvPr>
          <p:cNvSpPr txBox="1"/>
          <p:nvPr/>
        </p:nvSpPr>
        <p:spPr>
          <a:xfrm>
            <a:off x="3434179" y="8505516"/>
            <a:ext cx="3615350" cy="461665"/>
          </a:xfrm>
          <a:prstGeom prst="rect">
            <a:avLst/>
          </a:prstGeom>
          <a:noFill/>
        </p:spPr>
        <p:txBody>
          <a:bodyPr wrap="square" rtlCol="0">
            <a:spAutoFit/>
          </a:bodyPr>
          <a:lstStyle/>
          <a:p>
            <a:r>
              <a:rPr lang="en-US" sz="2400" dirty="0"/>
              <a:t>Lean</a:t>
            </a:r>
          </a:p>
        </p:txBody>
      </p:sp>
      <p:sp>
        <p:nvSpPr>
          <p:cNvPr id="48" name="Rectangle: Rounded Corners 47">
            <a:extLst>
              <a:ext uri="{FF2B5EF4-FFF2-40B4-BE49-F238E27FC236}">
                <a16:creationId xmlns:a16="http://schemas.microsoft.com/office/drawing/2014/main" id="{BA3C7366-E036-2237-C08F-5489365F5EEB}"/>
              </a:ext>
            </a:extLst>
          </p:cNvPr>
          <p:cNvSpPr/>
          <p:nvPr/>
        </p:nvSpPr>
        <p:spPr>
          <a:xfrm>
            <a:off x="6822208" y="3218198"/>
            <a:ext cx="801665" cy="6954501"/>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Audit Procedures</a:t>
            </a:r>
          </a:p>
        </p:txBody>
      </p:sp>
      <p:sp>
        <p:nvSpPr>
          <p:cNvPr id="52" name="Rectangle: Rounded Corners 51">
            <a:extLst>
              <a:ext uri="{FF2B5EF4-FFF2-40B4-BE49-F238E27FC236}">
                <a16:creationId xmlns:a16="http://schemas.microsoft.com/office/drawing/2014/main" id="{80174CB2-8E95-957B-4116-6D4F836B3FE0}"/>
              </a:ext>
            </a:extLst>
          </p:cNvPr>
          <p:cNvSpPr/>
          <p:nvPr/>
        </p:nvSpPr>
        <p:spPr>
          <a:xfrm>
            <a:off x="8196012" y="3188188"/>
            <a:ext cx="801665" cy="6954501"/>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Statistics &amp; Sampling</a:t>
            </a:r>
          </a:p>
        </p:txBody>
      </p:sp>
      <p:sp>
        <p:nvSpPr>
          <p:cNvPr id="53" name="Rectangle: Rounded Corners 52">
            <a:extLst>
              <a:ext uri="{FF2B5EF4-FFF2-40B4-BE49-F238E27FC236}">
                <a16:creationId xmlns:a16="http://schemas.microsoft.com/office/drawing/2014/main" id="{061B5662-195F-E444-D962-CFC27378BC45}"/>
              </a:ext>
            </a:extLst>
          </p:cNvPr>
          <p:cNvSpPr/>
          <p:nvPr/>
        </p:nvSpPr>
        <p:spPr>
          <a:xfrm>
            <a:off x="9543845" y="3130660"/>
            <a:ext cx="801665" cy="6954501"/>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Generative AI</a:t>
            </a:r>
          </a:p>
        </p:txBody>
      </p:sp>
      <p:sp>
        <p:nvSpPr>
          <p:cNvPr id="54" name="Rectangle: Rounded Corners 53">
            <a:extLst>
              <a:ext uri="{FF2B5EF4-FFF2-40B4-BE49-F238E27FC236}">
                <a16:creationId xmlns:a16="http://schemas.microsoft.com/office/drawing/2014/main" id="{D63DD784-3C81-13DF-8702-A7975A4A7AEE}"/>
              </a:ext>
            </a:extLst>
          </p:cNvPr>
          <p:cNvSpPr/>
          <p:nvPr/>
        </p:nvSpPr>
        <p:spPr>
          <a:xfrm>
            <a:off x="10887913" y="3093330"/>
            <a:ext cx="801665" cy="6954501"/>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Interviewing &amp; Investigations</a:t>
            </a:r>
          </a:p>
        </p:txBody>
      </p:sp>
      <p:sp>
        <p:nvSpPr>
          <p:cNvPr id="55" name="Rectangle: Rounded Corners 54">
            <a:extLst>
              <a:ext uri="{FF2B5EF4-FFF2-40B4-BE49-F238E27FC236}">
                <a16:creationId xmlns:a16="http://schemas.microsoft.com/office/drawing/2014/main" id="{92047A90-366C-5A6D-1801-2FE145EE13EA}"/>
              </a:ext>
            </a:extLst>
          </p:cNvPr>
          <p:cNvSpPr/>
          <p:nvPr/>
        </p:nvSpPr>
        <p:spPr>
          <a:xfrm>
            <a:off x="12297958" y="3093330"/>
            <a:ext cx="801665" cy="6954501"/>
          </a:xfrm>
          <a:prstGeom prst="roundRect">
            <a:avLst/>
          </a:prstGeom>
          <a:solidFill>
            <a:srgbClr val="FF8A0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rPr>
              <a:t>Machine Learning/AI</a:t>
            </a:r>
          </a:p>
        </p:txBody>
      </p:sp>
    </p:spTree>
    <p:extLst>
      <p:ext uri="{BB962C8B-B14F-4D97-AF65-F5344CB8AC3E}">
        <p14:creationId xmlns:p14="http://schemas.microsoft.com/office/powerpoint/2010/main" val="385902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animBg="1"/>
      <p:bldP spid="41" grpId="0"/>
      <p:bldP spid="42" grpId="0" animBg="1"/>
      <p:bldP spid="43" grpId="0"/>
      <p:bldP spid="44" grpId="0" animBg="1"/>
      <p:bldP spid="45" grpId="0"/>
      <p:bldP spid="46" grpId="0" animBg="1"/>
      <p:bldP spid="47" grpId="0"/>
      <p:bldP spid="48" grpId="0" animBg="1"/>
      <p:bldP spid="52" grpId="0" animBg="1"/>
      <p:bldP spid="53" grpId="0" animBg="1"/>
      <p:bldP spid="54" grpId="0" animBg="1"/>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111EC-079E-4707-9376-E2C91D8CB9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8E8134-C5BF-518C-BB30-B6F60A2B59C4}"/>
              </a:ext>
            </a:extLst>
          </p:cNvPr>
          <p:cNvSpPr/>
          <p:nvPr/>
        </p:nvSpPr>
        <p:spPr>
          <a:xfrm>
            <a:off x="1311427" y="-2115548"/>
            <a:ext cx="21749957" cy="14518097"/>
          </a:xfrm>
          <a:custGeom>
            <a:avLst/>
            <a:gdLst/>
            <a:ahLst/>
            <a:cxnLst/>
            <a:rect l="l" t="t" r="r" b="b"/>
            <a:pathLst>
              <a:path w="21749957" h="14518097">
                <a:moveTo>
                  <a:pt x="0" y="0"/>
                </a:moveTo>
                <a:lnTo>
                  <a:pt x="21749957" y="0"/>
                </a:lnTo>
                <a:lnTo>
                  <a:pt x="21749957" y="14518096"/>
                </a:lnTo>
                <a:lnTo>
                  <a:pt x="0" y="14518096"/>
                </a:lnTo>
                <a:lnTo>
                  <a:pt x="0" y="0"/>
                </a:lnTo>
                <a:close/>
              </a:path>
            </a:pathLst>
          </a:custGeom>
          <a:blipFill>
            <a:blip r:embed="rId3"/>
            <a:stretch>
              <a:fillRect/>
            </a:stretch>
          </a:blipFill>
        </p:spPr>
        <p:txBody>
          <a:bodyPr/>
          <a:lstStyle/>
          <a:p>
            <a:endParaRPr lang="en-US"/>
          </a:p>
        </p:txBody>
      </p:sp>
      <p:grpSp>
        <p:nvGrpSpPr>
          <p:cNvPr id="3" name="Group 3">
            <a:extLst>
              <a:ext uri="{FF2B5EF4-FFF2-40B4-BE49-F238E27FC236}">
                <a16:creationId xmlns:a16="http://schemas.microsoft.com/office/drawing/2014/main" id="{C127AADC-AF55-27D6-11CA-9CF7365C9F18}"/>
              </a:ext>
            </a:extLst>
          </p:cNvPr>
          <p:cNvGrpSpPr/>
          <p:nvPr/>
        </p:nvGrpSpPr>
        <p:grpSpPr>
          <a:xfrm>
            <a:off x="-464042" y="-640624"/>
            <a:ext cx="19077033" cy="11098948"/>
            <a:chOff x="0" y="0"/>
            <a:chExt cx="5024404" cy="2923180"/>
          </a:xfrm>
        </p:grpSpPr>
        <p:sp>
          <p:nvSpPr>
            <p:cNvPr id="4" name="Freeform 4">
              <a:extLst>
                <a:ext uri="{FF2B5EF4-FFF2-40B4-BE49-F238E27FC236}">
                  <a16:creationId xmlns:a16="http://schemas.microsoft.com/office/drawing/2014/main" id="{49A37016-F7E8-CB1C-167A-0A2B72B9A99E}"/>
                </a:ext>
              </a:extLst>
            </p:cNvPr>
            <p:cNvSpPr/>
            <p:nvPr/>
          </p:nvSpPr>
          <p:spPr>
            <a:xfrm>
              <a:off x="0" y="0"/>
              <a:ext cx="5024404" cy="2923180"/>
            </a:xfrm>
            <a:custGeom>
              <a:avLst/>
              <a:gdLst/>
              <a:ahLst/>
              <a:cxnLst/>
              <a:rect l="l" t="t" r="r" b="b"/>
              <a:pathLst>
                <a:path w="5024404" h="2923180">
                  <a:moveTo>
                    <a:pt x="0" y="0"/>
                  </a:moveTo>
                  <a:lnTo>
                    <a:pt x="5024404" y="0"/>
                  </a:lnTo>
                  <a:lnTo>
                    <a:pt x="5024404" y="2923180"/>
                  </a:lnTo>
                  <a:lnTo>
                    <a:pt x="0" y="2923180"/>
                  </a:lnTo>
                  <a:close/>
                </a:path>
              </a:pathLst>
            </a:custGeom>
            <a:solidFill>
              <a:srgbClr val="510099">
                <a:alpha val="87843"/>
              </a:srgbClr>
            </a:solidFill>
          </p:spPr>
          <p:txBody>
            <a:bodyPr/>
            <a:lstStyle/>
            <a:p>
              <a:endParaRPr lang="en-US"/>
            </a:p>
          </p:txBody>
        </p:sp>
        <p:sp>
          <p:nvSpPr>
            <p:cNvPr id="5" name="TextBox 5">
              <a:extLst>
                <a:ext uri="{FF2B5EF4-FFF2-40B4-BE49-F238E27FC236}">
                  <a16:creationId xmlns:a16="http://schemas.microsoft.com/office/drawing/2014/main" id="{D1AD7F9F-A0A3-5E48-6FA6-521826AB1D7A}"/>
                </a:ext>
              </a:extLst>
            </p:cNvPr>
            <p:cNvSpPr txBox="1"/>
            <p:nvPr/>
          </p:nvSpPr>
          <p:spPr>
            <a:xfrm>
              <a:off x="0" y="-47625"/>
              <a:ext cx="5024404" cy="2970805"/>
            </a:xfrm>
            <a:prstGeom prst="rect">
              <a:avLst/>
            </a:prstGeom>
          </p:spPr>
          <p:txBody>
            <a:bodyPr lIns="50800" tIns="50800" rIns="50800" bIns="50800" rtlCol="0" anchor="ctr"/>
            <a:lstStyle/>
            <a:p>
              <a:pPr algn="ctr">
                <a:lnSpc>
                  <a:spcPts val="3359"/>
                </a:lnSpc>
              </a:pPr>
              <a:endParaRPr/>
            </a:p>
          </p:txBody>
        </p:sp>
      </p:grpSp>
      <p:grpSp>
        <p:nvGrpSpPr>
          <p:cNvPr id="6" name="Group 6">
            <a:extLst>
              <a:ext uri="{FF2B5EF4-FFF2-40B4-BE49-F238E27FC236}">
                <a16:creationId xmlns:a16="http://schemas.microsoft.com/office/drawing/2014/main" id="{92E60C76-6989-9052-1F9C-A93D6FAD8483}"/>
              </a:ext>
            </a:extLst>
          </p:cNvPr>
          <p:cNvGrpSpPr/>
          <p:nvPr/>
        </p:nvGrpSpPr>
        <p:grpSpPr>
          <a:xfrm>
            <a:off x="-7727926" y="-1008128"/>
            <a:ext cx="24179456" cy="11738290"/>
            <a:chOff x="0" y="0"/>
            <a:chExt cx="32239274" cy="15651054"/>
          </a:xfrm>
        </p:grpSpPr>
        <p:grpSp>
          <p:nvGrpSpPr>
            <p:cNvPr id="7" name="Group 7">
              <a:extLst>
                <a:ext uri="{FF2B5EF4-FFF2-40B4-BE49-F238E27FC236}">
                  <a16:creationId xmlns:a16="http://schemas.microsoft.com/office/drawing/2014/main" id="{04780695-DCC6-0861-6BD7-AFD5799646C6}"/>
                </a:ext>
              </a:extLst>
            </p:cNvPr>
            <p:cNvGrpSpPr/>
            <p:nvPr/>
          </p:nvGrpSpPr>
          <p:grpSpPr>
            <a:xfrm>
              <a:off x="14352356" y="0"/>
              <a:ext cx="17886919" cy="15651054"/>
              <a:chOff x="0" y="0"/>
              <a:chExt cx="812800" cy="711200"/>
            </a:xfrm>
          </p:grpSpPr>
          <p:sp>
            <p:nvSpPr>
              <p:cNvPr id="8" name="Freeform 8">
                <a:extLst>
                  <a:ext uri="{FF2B5EF4-FFF2-40B4-BE49-F238E27FC236}">
                    <a16:creationId xmlns:a16="http://schemas.microsoft.com/office/drawing/2014/main" id="{C44C4182-32CF-EC2D-4C6C-333881A34C3D}"/>
                  </a:ext>
                </a:extLst>
              </p:cNvPr>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DFC"/>
              </a:solidFill>
            </p:spPr>
            <p:txBody>
              <a:bodyPr/>
              <a:lstStyle/>
              <a:p>
                <a:endParaRPr lang="en-US"/>
              </a:p>
            </p:txBody>
          </p:sp>
          <p:sp>
            <p:nvSpPr>
              <p:cNvPr id="9" name="TextBox 9">
                <a:extLst>
                  <a:ext uri="{FF2B5EF4-FFF2-40B4-BE49-F238E27FC236}">
                    <a16:creationId xmlns:a16="http://schemas.microsoft.com/office/drawing/2014/main" id="{0D902633-353D-F51D-07A0-9EFF8AD3176F}"/>
                  </a:ext>
                </a:extLst>
              </p:cNvPr>
              <p:cNvSpPr txBox="1"/>
              <p:nvPr/>
            </p:nvSpPr>
            <p:spPr>
              <a:xfrm>
                <a:off x="127000" y="3175"/>
                <a:ext cx="558800" cy="377825"/>
              </a:xfrm>
              <a:prstGeom prst="rect">
                <a:avLst/>
              </a:prstGeom>
            </p:spPr>
            <p:txBody>
              <a:bodyPr lIns="50800" tIns="50800" rIns="50800" bIns="50800" rtlCol="0" anchor="ctr"/>
              <a:lstStyle/>
              <a:p>
                <a:pPr algn="ctr">
                  <a:lnSpc>
                    <a:spcPts val="3360"/>
                  </a:lnSpc>
                </a:pPr>
                <a:endParaRPr/>
              </a:p>
            </p:txBody>
          </p:sp>
        </p:grpSp>
        <p:grpSp>
          <p:nvGrpSpPr>
            <p:cNvPr id="10" name="Group 10">
              <a:extLst>
                <a:ext uri="{FF2B5EF4-FFF2-40B4-BE49-F238E27FC236}">
                  <a16:creationId xmlns:a16="http://schemas.microsoft.com/office/drawing/2014/main" id="{27B688BA-92B7-7B3B-09C1-A893EB57F375}"/>
                </a:ext>
              </a:extLst>
            </p:cNvPr>
            <p:cNvGrpSpPr/>
            <p:nvPr/>
          </p:nvGrpSpPr>
          <p:grpSpPr>
            <a:xfrm rot="-10800000">
              <a:off x="0" y="65577"/>
              <a:ext cx="23295815" cy="15585477"/>
              <a:chOff x="0" y="0"/>
              <a:chExt cx="2990301" cy="2000586"/>
            </a:xfrm>
          </p:grpSpPr>
          <p:sp>
            <p:nvSpPr>
              <p:cNvPr id="11" name="Freeform 11">
                <a:extLst>
                  <a:ext uri="{FF2B5EF4-FFF2-40B4-BE49-F238E27FC236}">
                    <a16:creationId xmlns:a16="http://schemas.microsoft.com/office/drawing/2014/main" id="{364559D1-9BF6-F0BA-E4E4-BC8627E03665}"/>
                  </a:ext>
                </a:extLst>
              </p:cNvPr>
              <p:cNvSpPr/>
              <p:nvPr/>
            </p:nvSpPr>
            <p:spPr>
              <a:xfrm>
                <a:off x="0" y="0"/>
                <a:ext cx="2990301" cy="2000586"/>
              </a:xfrm>
              <a:custGeom>
                <a:avLst/>
                <a:gdLst/>
                <a:ahLst/>
                <a:cxnLst/>
                <a:rect l="l" t="t" r="r" b="b"/>
                <a:pathLst>
                  <a:path w="2990301" h="2000586">
                    <a:moveTo>
                      <a:pt x="0" y="0"/>
                    </a:moveTo>
                    <a:lnTo>
                      <a:pt x="2990301" y="0"/>
                    </a:lnTo>
                    <a:lnTo>
                      <a:pt x="2990301" y="2000586"/>
                    </a:lnTo>
                    <a:lnTo>
                      <a:pt x="0" y="2000586"/>
                    </a:lnTo>
                    <a:close/>
                  </a:path>
                </a:pathLst>
              </a:custGeom>
              <a:solidFill>
                <a:srgbClr val="FFFDFC"/>
              </a:solidFill>
            </p:spPr>
            <p:txBody>
              <a:bodyPr/>
              <a:lstStyle/>
              <a:p>
                <a:endParaRPr lang="en-US"/>
              </a:p>
            </p:txBody>
          </p:sp>
          <p:sp>
            <p:nvSpPr>
              <p:cNvPr id="12" name="TextBox 12">
                <a:extLst>
                  <a:ext uri="{FF2B5EF4-FFF2-40B4-BE49-F238E27FC236}">
                    <a16:creationId xmlns:a16="http://schemas.microsoft.com/office/drawing/2014/main" id="{36024C61-EE1B-1365-5451-EA44FD503AAC}"/>
                  </a:ext>
                </a:extLst>
              </p:cNvPr>
              <p:cNvSpPr txBox="1"/>
              <p:nvPr/>
            </p:nvSpPr>
            <p:spPr>
              <a:xfrm>
                <a:off x="0" y="-47625"/>
                <a:ext cx="2990301" cy="2048211"/>
              </a:xfrm>
              <a:prstGeom prst="rect">
                <a:avLst/>
              </a:prstGeom>
            </p:spPr>
            <p:txBody>
              <a:bodyPr lIns="50800" tIns="50800" rIns="50800" bIns="50800" rtlCol="0" anchor="ctr"/>
              <a:lstStyle/>
              <a:p>
                <a:pPr algn="ctr">
                  <a:lnSpc>
                    <a:spcPts val="3360"/>
                  </a:lnSpc>
                </a:pPr>
                <a:endParaRPr/>
              </a:p>
            </p:txBody>
          </p:sp>
        </p:grpSp>
      </p:grpSp>
      <p:sp>
        <p:nvSpPr>
          <p:cNvPr id="13" name="Freeform 13">
            <a:extLst>
              <a:ext uri="{FF2B5EF4-FFF2-40B4-BE49-F238E27FC236}">
                <a16:creationId xmlns:a16="http://schemas.microsoft.com/office/drawing/2014/main" id="{24ED8E5A-55C3-F110-B385-A84E768A9C5C}"/>
              </a:ext>
            </a:extLst>
          </p:cNvPr>
          <p:cNvSpPr/>
          <p:nvPr/>
        </p:nvSpPr>
        <p:spPr>
          <a:xfrm rot="-10800000" flipH="1">
            <a:off x="14293850" y="4153521"/>
            <a:ext cx="7988300" cy="7988300"/>
          </a:xfrm>
          <a:custGeom>
            <a:avLst/>
            <a:gdLst/>
            <a:ahLst/>
            <a:cxnLst/>
            <a:rect l="l" t="t" r="r" b="b"/>
            <a:pathLst>
              <a:path w="7988300" h="7988300">
                <a:moveTo>
                  <a:pt x="7988300" y="0"/>
                </a:moveTo>
                <a:lnTo>
                  <a:pt x="0" y="0"/>
                </a:lnTo>
                <a:lnTo>
                  <a:pt x="0" y="7988300"/>
                </a:lnTo>
                <a:lnTo>
                  <a:pt x="7988300" y="7988300"/>
                </a:lnTo>
                <a:lnTo>
                  <a:pt x="79883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415087CC-8359-01C8-CA9A-FFDDF720013C}"/>
              </a:ext>
            </a:extLst>
          </p:cNvPr>
          <p:cNvSpPr txBox="1"/>
          <p:nvPr/>
        </p:nvSpPr>
        <p:spPr>
          <a:xfrm>
            <a:off x="1028700" y="1516729"/>
            <a:ext cx="16230600" cy="914400"/>
          </a:xfrm>
          <a:prstGeom prst="rect">
            <a:avLst/>
          </a:prstGeom>
        </p:spPr>
        <p:txBody>
          <a:bodyPr lIns="0" tIns="0" rIns="0" bIns="0" rtlCol="0" anchor="t">
            <a:spAutoFit/>
          </a:bodyPr>
          <a:lstStyle/>
          <a:p>
            <a:pPr marL="0" lvl="0" indent="0" algn="ctr">
              <a:lnSpc>
                <a:spcPts val="7200"/>
              </a:lnSpc>
              <a:spcBef>
                <a:spcPct val="0"/>
              </a:spcBef>
            </a:pPr>
            <a:r>
              <a:rPr lang="en-US" sz="6000" b="1" u="none" strike="noStrike" dirty="0">
                <a:solidFill>
                  <a:srgbClr val="000000"/>
                </a:solidFill>
                <a:latin typeface="Gordita Bold"/>
                <a:ea typeface="Gordita Bold"/>
                <a:cs typeface="Gordita Bold"/>
                <a:sym typeface="Gordita Bold"/>
              </a:rPr>
              <a:t>Motivation &amp; Novel Thinking</a:t>
            </a:r>
          </a:p>
        </p:txBody>
      </p:sp>
      <p:grpSp>
        <p:nvGrpSpPr>
          <p:cNvPr id="16" name="Group 16">
            <a:extLst>
              <a:ext uri="{FF2B5EF4-FFF2-40B4-BE49-F238E27FC236}">
                <a16:creationId xmlns:a16="http://schemas.microsoft.com/office/drawing/2014/main" id="{BFFA133C-AB8C-FF9F-F5BE-88DD8BEF34D0}"/>
              </a:ext>
            </a:extLst>
          </p:cNvPr>
          <p:cNvGrpSpPr/>
          <p:nvPr/>
        </p:nvGrpSpPr>
        <p:grpSpPr>
          <a:xfrm>
            <a:off x="1028700" y="3348197"/>
            <a:ext cx="4584125" cy="6430132"/>
            <a:chOff x="0" y="0"/>
            <a:chExt cx="812800" cy="812800"/>
          </a:xfrm>
        </p:grpSpPr>
        <p:sp>
          <p:nvSpPr>
            <p:cNvPr id="17" name="Freeform 17">
              <a:extLst>
                <a:ext uri="{FF2B5EF4-FFF2-40B4-BE49-F238E27FC236}">
                  <a16:creationId xmlns:a16="http://schemas.microsoft.com/office/drawing/2014/main" id="{99EE6175-AB9F-6D44-414D-718301459DAE}"/>
                </a:ext>
              </a:extLst>
            </p:cNvPr>
            <p:cNvSpPr/>
            <p:nvPr/>
          </p:nvSpPr>
          <p:spPr>
            <a:xfrm>
              <a:off x="0" y="0"/>
              <a:ext cx="812800" cy="812800"/>
            </a:xfrm>
            <a:custGeom>
              <a:avLst/>
              <a:gdLst/>
              <a:ahLst/>
              <a:cxnLst/>
              <a:rect l="l" t="t" r="r" b="b"/>
              <a:pathLst>
                <a:path w="812800" h="812800">
                  <a:moveTo>
                    <a:pt x="101331" y="0"/>
                  </a:moveTo>
                  <a:lnTo>
                    <a:pt x="711469" y="0"/>
                  </a:lnTo>
                  <a:cubicBezTo>
                    <a:pt x="767432" y="0"/>
                    <a:pt x="812800" y="45368"/>
                    <a:pt x="812800" y="101331"/>
                  </a:cubicBezTo>
                  <a:lnTo>
                    <a:pt x="812800" y="711469"/>
                  </a:lnTo>
                  <a:cubicBezTo>
                    <a:pt x="812800" y="767432"/>
                    <a:pt x="767432" y="812800"/>
                    <a:pt x="711469" y="812800"/>
                  </a:cubicBezTo>
                  <a:lnTo>
                    <a:pt x="101331" y="812800"/>
                  </a:lnTo>
                  <a:cubicBezTo>
                    <a:pt x="45368" y="812800"/>
                    <a:pt x="0" y="767432"/>
                    <a:pt x="0" y="711469"/>
                  </a:cubicBezTo>
                  <a:lnTo>
                    <a:pt x="0" y="101331"/>
                  </a:lnTo>
                  <a:cubicBezTo>
                    <a:pt x="0" y="45368"/>
                    <a:pt x="45368" y="0"/>
                    <a:pt x="101331" y="0"/>
                  </a:cubicBezTo>
                  <a:close/>
                </a:path>
              </a:pathLst>
            </a:custGeom>
            <a:solidFill>
              <a:srgbClr val="FF8A00"/>
            </a:solidFill>
          </p:spPr>
          <p:txBody>
            <a:bodyPr/>
            <a:lstStyle/>
            <a:p>
              <a:endParaRPr lang="en-US"/>
            </a:p>
          </p:txBody>
        </p:sp>
        <p:sp>
          <p:nvSpPr>
            <p:cNvPr id="18" name="TextBox 18">
              <a:extLst>
                <a:ext uri="{FF2B5EF4-FFF2-40B4-BE49-F238E27FC236}">
                  <a16:creationId xmlns:a16="http://schemas.microsoft.com/office/drawing/2014/main" id="{9E4BEEE5-BE2A-85B7-FD2D-291DC569AA14}"/>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9" name="Group 19">
            <a:extLst>
              <a:ext uri="{FF2B5EF4-FFF2-40B4-BE49-F238E27FC236}">
                <a16:creationId xmlns:a16="http://schemas.microsoft.com/office/drawing/2014/main" id="{A4ACF94B-BCC6-ADD8-54D1-FD88211A6038}"/>
              </a:ext>
            </a:extLst>
          </p:cNvPr>
          <p:cNvGrpSpPr/>
          <p:nvPr/>
        </p:nvGrpSpPr>
        <p:grpSpPr>
          <a:xfrm>
            <a:off x="6753225" y="3348197"/>
            <a:ext cx="4584125" cy="6430132"/>
            <a:chOff x="0" y="0"/>
            <a:chExt cx="812800" cy="812800"/>
          </a:xfrm>
        </p:grpSpPr>
        <p:sp>
          <p:nvSpPr>
            <p:cNvPr id="20" name="Freeform 20">
              <a:extLst>
                <a:ext uri="{FF2B5EF4-FFF2-40B4-BE49-F238E27FC236}">
                  <a16:creationId xmlns:a16="http://schemas.microsoft.com/office/drawing/2014/main" id="{584F7155-C48D-0D7F-B78D-2CE68E96B28C}"/>
                </a:ext>
              </a:extLst>
            </p:cNvPr>
            <p:cNvSpPr/>
            <p:nvPr/>
          </p:nvSpPr>
          <p:spPr>
            <a:xfrm>
              <a:off x="0" y="0"/>
              <a:ext cx="812800" cy="812800"/>
            </a:xfrm>
            <a:custGeom>
              <a:avLst/>
              <a:gdLst/>
              <a:ahLst/>
              <a:cxnLst/>
              <a:rect l="l" t="t" r="r" b="b"/>
              <a:pathLst>
                <a:path w="812800" h="812800">
                  <a:moveTo>
                    <a:pt x="101331" y="0"/>
                  </a:moveTo>
                  <a:lnTo>
                    <a:pt x="711469" y="0"/>
                  </a:lnTo>
                  <a:cubicBezTo>
                    <a:pt x="767432" y="0"/>
                    <a:pt x="812800" y="45368"/>
                    <a:pt x="812800" y="101331"/>
                  </a:cubicBezTo>
                  <a:lnTo>
                    <a:pt x="812800" y="711469"/>
                  </a:lnTo>
                  <a:cubicBezTo>
                    <a:pt x="812800" y="767432"/>
                    <a:pt x="767432" y="812800"/>
                    <a:pt x="711469" y="812800"/>
                  </a:cubicBezTo>
                  <a:lnTo>
                    <a:pt x="101331" y="812800"/>
                  </a:lnTo>
                  <a:cubicBezTo>
                    <a:pt x="45368" y="812800"/>
                    <a:pt x="0" y="767432"/>
                    <a:pt x="0" y="711469"/>
                  </a:cubicBezTo>
                  <a:lnTo>
                    <a:pt x="0" y="101331"/>
                  </a:lnTo>
                  <a:cubicBezTo>
                    <a:pt x="0" y="45368"/>
                    <a:pt x="45368" y="0"/>
                    <a:pt x="101331" y="0"/>
                  </a:cubicBezTo>
                  <a:close/>
                </a:path>
              </a:pathLst>
            </a:custGeom>
            <a:solidFill>
              <a:srgbClr val="FF8A00"/>
            </a:solidFill>
          </p:spPr>
          <p:txBody>
            <a:bodyPr/>
            <a:lstStyle/>
            <a:p>
              <a:endParaRPr lang="en-US"/>
            </a:p>
          </p:txBody>
        </p:sp>
        <p:sp>
          <p:nvSpPr>
            <p:cNvPr id="21" name="TextBox 21">
              <a:extLst>
                <a:ext uri="{FF2B5EF4-FFF2-40B4-BE49-F238E27FC236}">
                  <a16:creationId xmlns:a16="http://schemas.microsoft.com/office/drawing/2014/main" id="{AEABD159-BF30-24F2-B6C4-35A922F0EABE}"/>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2" name="Group 22">
            <a:extLst>
              <a:ext uri="{FF2B5EF4-FFF2-40B4-BE49-F238E27FC236}">
                <a16:creationId xmlns:a16="http://schemas.microsoft.com/office/drawing/2014/main" id="{E060A4EC-FEA0-6397-881B-29354A33B1CF}"/>
              </a:ext>
            </a:extLst>
          </p:cNvPr>
          <p:cNvGrpSpPr/>
          <p:nvPr/>
        </p:nvGrpSpPr>
        <p:grpSpPr>
          <a:xfrm>
            <a:off x="12477750" y="3348197"/>
            <a:ext cx="4584125" cy="6430132"/>
            <a:chOff x="0" y="0"/>
            <a:chExt cx="812800" cy="812800"/>
          </a:xfrm>
        </p:grpSpPr>
        <p:sp>
          <p:nvSpPr>
            <p:cNvPr id="23" name="Freeform 23">
              <a:extLst>
                <a:ext uri="{FF2B5EF4-FFF2-40B4-BE49-F238E27FC236}">
                  <a16:creationId xmlns:a16="http://schemas.microsoft.com/office/drawing/2014/main" id="{BC262248-4820-732F-E508-1922B6306208}"/>
                </a:ext>
              </a:extLst>
            </p:cNvPr>
            <p:cNvSpPr/>
            <p:nvPr/>
          </p:nvSpPr>
          <p:spPr>
            <a:xfrm>
              <a:off x="0" y="0"/>
              <a:ext cx="812800" cy="812800"/>
            </a:xfrm>
            <a:custGeom>
              <a:avLst/>
              <a:gdLst/>
              <a:ahLst/>
              <a:cxnLst/>
              <a:rect l="l" t="t" r="r" b="b"/>
              <a:pathLst>
                <a:path w="812800" h="812800">
                  <a:moveTo>
                    <a:pt x="101331" y="0"/>
                  </a:moveTo>
                  <a:lnTo>
                    <a:pt x="711469" y="0"/>
                  </a:lnTo>
                  <a:cubicBezTo>
                    <a:pt x="767432" y="0"/>
                    <a:pt x="812800" y="45368"/>
                    <a:pt x="812800" y="101331"/>
                  </a:cubicBezTo>
                  <a:lnTo>
                    <a:pt x="812800" y="711469"/>
                  </a:lnTo>
                  <a:cubicBezTo>
                    <a:pt x="812800" y="767432"/>
                    <a:pt x="767432" y="812800"/>
                    <a:pt x="711469" y="812800"/>
                  </a:cubicBezTo>
                  <a:lnTo>
                    <a:pt x="101331" y="812800"/>
                  </a:lnTo>
                  <a:cubicBezTo>
                    <a:pt x="45368" y="812800"/>
                    <a:pt x="0" y="767432"/>
                    <a:pt x="0" y="711469"/>
                  </a:cubicBezTo>
                  <a:lnTo>
                    <a:pt x="0" y="101331"/>
                  </a:lnTo>
                  <a:cubicBezTo>
                    <a:pt x="0" y="45368"/>
                    <a:pt x="45368" y="0"/>
                    <a:pt x="101331" y="0"/>
                  </a:cubicBezTo>
                  <a:close/>
                </a:path>
              </a:pathLst>
            </a:custGeom>
            <a:solidFill>
              <a:srgbClr val="FF8A00"/>
            </a:solidFill>
          </p:spPr>
          <p:txBody>
            <a:bodyPr/>
            <a:lstStyle/>
            <a:p>
              <a:endParaRPr lang="en-US"/>
            </a:p>
          </p:txBody>
        </p:sp>
        <p:sp>
          <p:nvSpPr>
            <p:cNvPr id="24" name="TextBox 24">
              <a:extLst>
                <a:ext uri="{FF2B5EF4-FFF2-40B4-BE49-F238E27FC236}">
                  <a16:creationId xmlns:a16="http://schemas.microsoft.com/office/drawing/2014/main" id="{28DB3F1B-9E56-F3A3-E07D-8C08262FE0F7}"/>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5" name="Freeform 25">
            <a:extLst>
              <a:ext uri="{FF2B5EF4-FFF2-40B4-BE49-F238E27FC236}">
                <a16:creationId xmlns:a16="http://schemas.microsoft.com/office/drawing/2014/main" id="{39C4D88E-A1F7-4473-6C90-8707078C48AD}"/>
              </a:ext>
            </a:extLst>
          </p:cNvPr>
          <p:cNvSpPr/>
          <p:nvPr/>
        </p:nvSpPr>
        <p:spPr>
          <a:xfrm>
            <a:off x="8288607" y="3783015"/>
            <a:ext cx="1513361" cy="1513361"/>
          </a:xfrm>
          <a:custGeom>
            <a:avLst/>
            <a:gdLst/>
            <a:ahLst/>
            <a:cxnLst/>
            <a:rect l="l" t="t" r="r" b="b"/>
            <a:pathLst>
              <a:path w="1513361" h="1513361">
                <a:moveTo>
                  <a:pt x="0" y="0"/>
                </a:moveTo>
                <a:lnTo>
                  <a:pt x="1513361" y="0"/>
                </a:lnTo>
                <a:lnTo>
                  <a:pt x="1513361" y="1513361"/>
                </a:lnTo>
                <a:lnTo>
                  <a:pt x="0" y="1513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Freeform 26">
            <a:extLst>
              <a:ext uri="{FF2B5EF4-FFF2-40B4-BE49-F238E27FC236}">
                <a16:creationId xmlns:a16="http://schemas.microsoft.com/office/drawing/2014/main" id="{5CEA22C5-FF0E-8091-8887-647A21CB0764}"/>
              </a:ext>
            </a:extLst>
          </p:cNvPr>
          <p:cNvSpPr/>
          <p:nvPr/>
        </p:nvSpPr>
        <p:spPr>
          <a:xfrm>
            <a:off x="14018331" y="3783015"/>
            <a:ext cx="1513361" cy="1513361"/>
          </a:xfrm>
          <a:custGeom>
            <a:avLst/>
            <a:gdLst/>
            <a:ahLst/>
            <a:cxnLst/>
            <a:rect l="l" t="t" r="r" b="b"/>
            <a:pathLst>
              <a:path w="1513361" h="1513361">
                <a:moveTo>
                  <a:pt x="0" y="0"/>
                </a:moveTo>
                <a:lnTo>
                  <a:pt x="1513361" y="0"/>
                </a:lnTo>
                <a:lnTo>
                  <a:pt x="1513361" y="1513361"/>
                </a:lnTo>
                <a:lnTo>
                  <a:pt x="0" y="1513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7" name="Freeform 27">
            <a:extLst>
              <a:ext uri="{FF2B5EF4-FFF2-40B4-BE49-F238E27FC236}">
                <a16:creationId xmlns:a16="http://schemas.microsoft.com/office/drawing/2014/main" id="{232FC95D-C224-0681-6DF6-E3FA9EA61A69}"/>
              </a:ext>
            </a:extLst>
          </p:cNvPr>
          <p:cNvSpPr/>
          <p:nvPr/>
        </p:nvSpPr>
        <p:spPr>
          <a:xfrm>
            <a:off x="2470559" y="3783015"/>
            <a:ext cx="1700406" cy="1513361"/>
          </a:xfrm>
          <a:custGeom>
            <a:avLst/>
            <a:gdLst/>
            <a:ahLst/>
            <a:cxnLst/>
            <a:rect l="l" t="t" r="r" b="b"/>
            <a:pathLst>
              <a:path w="1700406" h="1513361">
                <a:moveTo>
                  <a:pt x="0" y="0"/>
                </a:moveTo>
                <a:lnTo>
                  <a:pt x="1700406" y="0"/>
                </a:lnTo>
                <a:lnTo>
                  <a:pt x="1700406" y="1513361"/>
                </a:lnTo>
                <a:lnTo>
                  <a:pt x="0" y="15133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02DE1127-70FB-3183-95AF-7FC0AFDD8E2A}"/>
              </a:ext>
            </a:extLst>
          </p:cNvPr>
          <p:cNvSpPr txBox="1"/>
          <p:nvPr/>
        </p:nvSpPr>
        <p:spPr>
          <a:xfrm>
            <a:off x="1026100" y="5774185"/>
            <a:ext cx="4584125" cy="485775"/>
          </a:xfrm>
          <a:prstGeom prst="rect">
            <a:avLst/>
          </a:prstGeom>
        </p:spPr>
        <p:txBody>
          <a:bodyPr lIns="0" tIns="0" rIns="0" bIns="0" rtlCol="0" anchor="t">
            <a:spAutoFit/>
          </a:bodyPr>
          <a:lstStyle/>
          <a:p>
            <a:pPr marL="0" lvl="0" indent="0" algn="ctr">
              <a:lnSpc>
                <a:spcPts val="3840"/>
              </a:lnSpc>
              <a:spcBef>
                <a:spcPct val="0"/>
              </a:spcBef>
            </a:pPr>
            <a:r>
              <a:rPr lang="en-US" sz="3200" b="1" dirty="0">
                <a:solidFill>
                  <a:srgbClr val="FFFDFC"/>
                </a:solidFill>
                <a:latin typeface="Gordita Bold"/>
                <a:ea typeface="Gordita Bold"/>
                <a:cs typeface="Gordita Bold"/>
                <a:sym typeface="Gordita Bold"/>
              </a:rPr>
              <a:t>Logan</a:t>
            </a:r>
          </a:p>
        </p:txBody>
      </p:sp>
      <p:sp>
        <p:nvSpPr>
          <p:cNvPr id="29" name="TextBox 29">
            <a:extLst>
              <a:ext uri="{FF2B5EF4-FFF2-40B4-BE49-F238E27FC236}">
                <a16:creationId xmlns:a16="http://schemas.microsoft.com/office/drawing/2014/main" id="{92A173E4-1C59-2732-F92D-1DD06450CFA5}"/>
              </a:ext>
            </a:extLst>
          </p:cNvPr>
          <p:cNvSpPr txBox="1"/>
          <p:nvPr/>
        </p:nvSpPr>
        <p:spPr>
          <a:xfrm>
            <a:off x="1427238" y="6584634"/>
            <a:ext cx="3787048" cy="3193695"/>
          </a:xfrm>
          <a:prstGeom prst="rect">
            <a:avLst/>
          </a:prstGeom>
        </p:spPr>
        <p:txBody>
          <a:bodyPr lIns="0" tIns="0" rIns="0" bIns="0" rtlCol="0" anchor="t">
            <a:spAutoFit/>
          </a:bodyPr>
          <a:lstStyle/>
          <a:p>
            <a:pPr marL="0" lvl="0" indent="0" algn="ctr">
              <a:lnSpc>
                <a:spcPts val="2520"/>
              </a:lnSpc>
              <a:spcBef>
                <a:spcPct val="0"/>
              </a:spcBef>
            </a:pPr>
            <a:r>
              <a:rPr lang="en-US" sz="1800" dirty="0">
                <a:solidFill>
                  <a:srgbClr val="FFFDFC"/>
                </a:solidFill>
                <a:latin typeface="Helvetica Now Light"/>
                <a:ea typeface="Helvetica Now Light"/>
                <a:cs typeface="Helvetica Now Light"/>
                <a:sym typeface="Helvetica Now Light"/>
              </a:rPr>
              <a:t>Wants everything to work well. </a:t>
            </a:r>
            <a:r>
              <a:rPr lang="en-US" dirty="0">
                <a:solidFill>
                  <a:srgbClr val="FFFDFC"/>
                </a:solidFill>
                <a:latin typeface="Helvetica Now Light"/>
                <a:ea typeface="Helvetica Now Light"/>
                <a:cs typeface="Helvetica Now Light"/>
                <a:sym typeface="Helvetica Now Light"/>
              </a:rPr>
              <a:t>Risk adverse. No tool should fail.</a:t>
            </a:r>
            <a:endParaRPr lang="en-US" sz="1800"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sz="1800" dirty="0">
                <a:solidFill>
                  <a:srgbClr val="FFFDFC"/>
                </a:solidFill>
                <a:latin typeface="Helvetica Now Light"/>
                <a:ea typeface="Helvetica Now Light"/>
                <a:cs typeface="Helvetica Now Light"/>
                <a:sym typeface="Helvetica Now Light"/>
              </a:rPr>
              <a:t>Spends lots of time working out ideas before sharing them with others.</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Criticizes new ideas during brainstorming.</a:t>
            </a:r>
          </a:p>
          <a:p>
            <a:pPr marL="0" lvl="0" indent="0" algn="ctr">
              <a:lnSpc>
                <a:spcPts val="2520"/>
              </a:lnSpc>
              <a:spcBef>
                <a:spcPct val="0"/>
              </a:spcBef>
            </a:pPr>
            <a:endParaRPr lang="en-US" sz="1800" dirty="0">
              <a:solidFill>
                <a:srgbClr val="FFFDFC"/>
              </a:solidFill>
              <a:latin typeface="Helvetica Now Light"/>
              <a:ea typeface="Helvetica Now Light"/>
              <a:cs typeface="Helvetica Now Light"/>
              <a:sym typeface="Helvetica Now Light"/>
            </a:endParaRPr>
          </a:p>
        </p:txBody>
      </p:sp>
      <p:sp>
        <p:nvSpPr>
          <p:cNvPr id="30" name="TextBox 30">
            <a:extLst>
              <a:ext uri="{FF2B5EF4-FFF2-40B4-BE49-F238E27FC236}">
                <a16:creationId xmlns:a16="http://schemas.microsoft.com/office/drawing/2014/main" id="{29751475-EFDF-8691-B14A-159EC0B893D4}"/>
              </a:ext>
            </a:extLst>
          </p:cNvPr>
          <p:cNvSpPr txBox="1"/>
          <p:nvPr/>
        </p:nvSpPr>
        <p:spPr>
          <a:xfrm>
            <a:off x="6753225" y="5777138"/>
            <a:ext cx="4584125" cy="485775"/>
          </a:xfrm>
          <a:prstGeom prst="rect">
            <a:avLst/>
          </a:prstGeom>
        </p:spPr>
        <p:txBody>
          <a:bodyPr lIns="0" tIns="0" rIns="0" bIns="0" rtlCol="0" anchor="t">
            <a:spAutoFit/>
          </a:bodyPr>
          <a:lstStyle/>
          <a:p>
            <a:pPr marL="0" lvl="0" indent="0" algn="ctr">
              <a:lnSpc>
                <a:spcPts val="3840"/>
              </a:lnSpc>
              <a:spcBef>
                <a:spcPct val="0"/>
              </a:spcBef>
            </a:pPr>
            <a:r>
              <a:rPr lang="en-US" sz="3200" b="1" dirty="0">
                <a:solidFill>
                  <a:srgbClr val="FFFDFC"/>
                </a:solidFill>
                <a:latin typeface="Gordita Bold"/>
                <a:ea typeface="Gordita Bold"/>
                <a:cs typeface="Gordita Bold"/>
                <a:sym typeface="Gordita Bold"/>
              </a:rPr>
              <a:t>Zoe</a:t>
            </a:r>
          </a:p>
        </p:txBody>
      </p:sp>
      <p:sp>
        <p:nvSpPr>
          <p:cNvPr id="31" name="TextBox 31">
            <a:extLst>
              <a:ext uri="{FF2B5EF4-FFF2-40B4-BE49-F238E27FC236}">
                <a16:creationId xmlns:a16="http://schemas.microsoft.com/office/drawing/2014/main" id="{0E1E1A17-522E-2EAF-F1D7-65C2079C7066}"/>
              </a:ext>
            </a:extLst>
          </p:cNvPr>
          <p:cNvSpPr txBox="1"/>
          <p:nvPr/>
        </p:nvSpPr>
        <p:spPr>
          <a:xfrm>
            <a:off x="7154363" y="6587586"/>
            <a:ext cx="3787048" cy="3193695"/>
          </a:xfrm>
          <a:prstGeom prst="rect">
            <a:avLst/>
          </a:prstGeom>
        </p:spPr>
        <p:txBody>
          <a:bodyPr lIns="0" tIns="0" rIns="0" bIns="0" rtlCol="0" anchor="t">
            <a:spAutoFit/>
          </a:bodyPr>
          <a:lstStyle/>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Wants novelty &amp; warm relationships</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Energetic about sharing new ideas. Seeks out others to talk about their new ideas.</a:t>
            </a:r>
          </a:p>
          <a:p>
            <a:pPr marL="0" lvl="0" indent="0" algn="ctr">
              <a:lnSpc>
                <a:spcPts val="2520"/>
              </a:lnSpc>
              <a:spcBef>
                <a:spcPct val="0"/>
              </a:spcBef>
            </a:pPr>
            <a:endParaRPr lang="en-US" sz="1800"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sz="1800" dirty="0">
                <a:solidFill>
                  <a:srgbClr val="FFFDFC"/>
                </a:solidFill>
                <a:latin typeface="Helvetica Now Light"/>
                <a:ea typeface="Helvetica Now Light"/>
                <a:cs typeface="Helvetica Now Light"/>
                <a:sym typeface="Helvetica Now Light"/>
              </a:rPr>
              <a:t>Quickly burned out by details like prompt engineering, file permissions, security, etc.</a:t>
            </a:r>
          </a:p>
        </p:txBody>
      </p:sp>
      <p:sp>
        <p:nvSpPr>
          <p:cNvPr id="32" name="TextBox 32">
            <a:extLst>
              <a:ext uri="{FF2B5EF4-FFF2-40B4-BE49-F238E27FC236}">
                <a16:creationId xmlns:a16="http://schemas.microsoft.com/office/drawing/2014/main" id="{E91809F8-B0A0-F4CF-EBBC-59C78D4DD0C8}"/>
              </a:ext>
            </a:extLst>
          </p:cNvPr>
          <p:cNvSpPr txBox="1"/>
          <p:nvPr/>
        </p:nvSpPr>
        <p:spPr>
          <a:xfrm>
            <a:off x="12480350" y="5780090"/>
            <a:ext cx="4584125" cy="485775"/>
          </a:xfrm>
          <a:prstGeom prst="rect">
            <a:avLst/>
          </a:prstGeom>
        </p:spPr>
        <p:txBody>
          <a:bodyPr lIns="0" tIns="0" rIns="0" bIns="0" rtlCol="0" anchor="t">
            <a:spAutoFit/>
          </a:bodyPr>
          <a:lstStyle/>
          <a:p>
            <a:pPr marL="0" lvl="0" indent="0" algn="ctr">
              <a:lnSpc>
                <a:spcPts val="3840"/>
              </a:lnSpc>
              <a:spcBef>
                <a:spcPct val="0"/>
              </a:spcBef>
            </a:pPr>
            <a:r>
              <a:rPr lang="en-US" sz="3200" b="1" dirty="0">
                <a:solidFill>
                  <a:srgbClr val="FFFDFC"/>
                </a:solidFill>
                <a:latin typeface="Gordita Bold"/>
                <a:ea typeface="Gordita Bold"/>
                <a:cs typeface="Gordita Bold"/>
                <a:sym typeface="Gordita Bold"/>
              </a:rPr>
              <a:t>Cory</a:t>
            </a:r>
          </a:p>
        </p:txBody>
      </p:sp>
      <p:sp>
        <p:nvSpPr>
          <p:cNvPr id="33" name="TextBox 33">
            <a:extLst>
              <a:ext uri="{FF2B5EF4-FFF2-40B4-BE49-F238E27FC236}">
                <a16:creationId xmlns:a16="http://schemas.microsoft.com/office/drawing/2014/main" id="{81918CCA-08F1-C818-507C-0DAC1FF78E99}"/>
              </a:ext>
            </a:extLst>
          </p:cNvPr>
          <p:cNvSpPr txBox="1"/>
          <p:nvPr/>
        </p:nvSpPr>
        <p:spPr>
          <a:xfrm>
            <a:off x="12881487" y="6590538"/>
            <a:ext cx="3787048" cy="3514295"/>
          </a:xfrm>
          <a:prstGeom prst="rect">
            <a:avLst/>
          </a:prstGeom>
        </p:spPr>
        <p:txBody>
          <a:bodyPr lIns="0" tIns="0" rIns="0" bIns="0" rtlCol="0" anchor="t">
            <a:spAutoFit/>
          </a:bodyPr>
          <a:lstStyle/>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High achiever who wants success.</a:t>
            </a:r>
            <a:endParaRPr lang="en-US" sz="1800"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sz="1800" dirty="0">
                <a:solidFill>
                  <a:srgbClr val="FFFDFC"/>
                </a:solidFill>
                <a:latin typeface="Helvetica Now Light"/>
                <a:ea typeface="Helvetica Now Light"/>
                <a:cs typeface="Helvetica Now Light"/>
                <a:sym typeface="Helvetica Now Light"/>
              </a:rPr>
              <a:t>Does not generally develop new ideas. Quickly adopts </a:t>
            </a:r>
            <a:r>
              <a:rPr lang="en-US" sz="1800" dirty="0" err="1">
                <a:solidFill>
                  <a:srgbClr val="FFFDFC"/>
                </a:solidFill>
                <a:latin typeface="Helvetica Now Light"/>
                <a:ea typeface="Helvetica Now Light"/>
                <a:cs typeface="Helvetica Now Light"/>
                <a:sym typeface="Helvetica Now Light"/>
              </a:rPr>
              <a:t>GenAI</a:t>
            </a:r>
            <a:r>
              <a:rPr lang="en-US" sz="1800" dirty="0">
                <a:solidFill>
                  <a:srgbClr val="FFFDFC"/>
                </a:solidFill>
                <a:latin typeface="Helvetica Now Light"/>
                <a:ea typeface="Helvetica Now Light"/>
                <a:cs typeface="Helvetica Now Light"/>
                <a:sym typeface="Helvetica Now Light"/>
              </a:rPr>
              <a:t> and new tools.</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Often schedules ad-hoc working sessions to solve problems together. “How can we…”</a:t>
            </a:r>
          </a:p>
          <a:p>
            <a:pPr marL="0" lvl="0" indent="0" algn="ctr">
              <a:lnSpc>
                <a:spcPts val="2520"/>
              </a:lnSpc>
              <a:spcBef>
                <a:spcPct val="0"/>
              </a:spcBef>
            </a:pPr>
            <a:endParaRPr lang="en-US" sz="1800"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endParaRPr lang="en-US" sz="1800" dirty="0">
              <a:solidFill>
                <a:srgbClr val="FFFDFC"/>
              </a:solidFill>
              <a:latin typeface="Helvetica Now Light"/>
              <a:ea typeface="Helvetica Now Light"/>
              <a:cs typeface="Helvetica Now Light"/>
              <a:sym typeface="Helvetica Now Light"/>
            </a:endParaRPr>
          </a:p>
        </p:txBody>
      </p:sp>
    </p:spTree>
    <p:extLst>
      <p:ext uri="{BB962C8B-B14F-4D97-AF65-F5344CB8AC3E}">
        <p14:creationId xmlns:p14="http://schemas.microsoft.com/office/powerpoint/2010/main" val="212151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E9C7A-074F-5D90-7482-645670E230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58E7F1-14A1-0F7A-CC03-BBF7F1C68E08}"/>
              </a:ext>
            </a:extLst>
          </p:cNvPr>
          <p:cNvSpPr/>
          <p:nvPr/>
        </p:nvSpPr>
        <p:spPr>
          <a:xfrm rot="5400000" flipH="1">
            <a:off x="13265150" y="-2830547"/>
            <a:ext cx="7988300" cy="7988300"/>
          </a:xfrm>
          <a:custGeom>
            <a:avLst/>
            <a:gdLst/>
            <a:ahLst/>
            <a:cxnLst/>
            <a:rect l="l" t="t" r="r" b="b"/>
            <a:pathLst>
              <a:path w="7988300" h="7988300">
                <a:moveTo>
                  <a:pt x="7988300" y="0"/>
                </a:moveTo>
                <a:lnTo>
                  <a:pt x="0" y="0"/>
                </a:lnTo>
                <a:lnTo>
                  <a:pt x="0" y="7988300"/>
                </a:lnTo>
                <a:lnTo>
                  <a:pt x="7988300" y="7988300"/>
                </a:lnTo>
                <a:lnTo>
                  <a:pt x="79883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a:extLst>
              <a:ext uri="{FF2B5EF4-FFF2-40B4-BE49-F238E27FC236}">
                <a16:creationId xmlns:a16="http://schemas.microsoft.com/office/drawing/2014/main" id="{3FA6C3F6-8501-FC45-EE52-3D8DD5E702E4}"/>
              </a:ext>
            </a:extLst>
          </p:cNvPr>
          <p:cNvSpPr txBox="1"/>
          <p:nvPr/>
        </p:nvSpPr>
        <p:spPr>
          <a:xfrm>
            <a:off x="1028700" y="1526254"/>
            <a:ext cx="16523018" cy="895350"/>
          </a:xfrm>
          <a:prstGeom prst="rect">
            <a:avLst/>
          </a:prstGeom>
        </p:spPr>
        <p:txBody>
          <a:bodyPr lIns="0" tIns="0" rIns="0" bIns="0" rtlCol="0" anchor="t">
            <a:spAutoFit/>
          </a:bodyPr>
          <a:lstStyle/>
          <a:p>
            <a:pPr marL="0" lvl="0" indent="0" algn="ctr">
              <a:lnSpc>
                <a:spcPts val="7199"/>
              </a:lnSpc>
              <a:spcBef>
                <a:spcPct val="0"/>
              </a:spcBef>
            </a:pPr>
            <a:r>
              <a:rPr lang="en-US" sz="5999" b="1" dirty="0" err="1">
                <a:solidFill>
                  <a:srgbClr val="000000"/>
                </a:solidFill>
                <a:latin typeface="Gordita Bold"/>
                <a:ea typeface="Gordita Bold"/>
                <a:cs typeface="Gordita Bold"/>
                <a:sym typeface="Gordita Bold"/>
              </a:rPr>
              <a:t>DiSC</a:t>
            </a:r>
            <a:r>
              <a:rPr lang="en-US" sz="5999" b="1" dirty="0">
                <a:solidFill>
                  <a:srgbClr val="000000"/>
                </a:solidFill>
                <a:latin typeface="Gordita Bold"/>
                <a:ea typeface="Gordita Bold"/>
                <a:cs typeface="Gordita Bold"/>
                <a:sym typeface="Gordita Bold"/>
              </a:rPr>
              <a:t>: Leveraging Every Creative Type</a:t>
            </a:r>
          </a:p>
        </p:txBody>
      </p:sp>
      <p:sp>
        <p:nvSpPr>
          <p:cNvPr id="5" name="Partial Circle 4">
            <a:extLst>
              <a:ext uri="{FF2B5EF4-FFF2-40B4-BE49-F238E27FC236}">
                <a16:creationId xmlns:a16="http://schemas.microsoft.com/office/drawing/2014/main" id="{8166070F-D5DD-AAE2-5C40-2A8491D47C61}"/>
              </a:ext>
            </a:extLst>
          </p:cNvPr>
          <p:cNvSpPr/>
          <p:nvPr/>
        </p:nvSpPr>
        <p:spPr>
          <a:xfrm>
            <a:off x="5718800" y="2824999"/>
            <a:ext cx="6719263" cy="6719263"/>
          </a:xfrm>
          <a:prstGeom prst="pie">
            <a:avLst>
              <a:gd name="adj1" fmla="val 0"/>
              <a:gd name="adj2" fmla="val 5367517"/>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Partial Circle 5">
            <a:extLst>
              <a:ext uri="{FF2B5EF4-FFF2-40B4-BE49-F238E27FC236}">
                <a16:creationId xmlns:a16="http://schemas.microsoft.com/office/drawing/2014/main" id="{CDBD6BE1-B9B2-586E-962E-83B74D669869}"/>
              </a:ext>
            </a:extLst>
          </p:cNvPr>
          <p:cNvSpPr/>
          <p:nvPr/>
        </p:nvSpPr>
        <p:spPr>
          <a:xfrm rot="16200000">
            <a:off x="5714090" y="2679594"/>
            <a:ext cx="6719263" cy="6719263"/>
          </a:xfrm>
          <a:prstGeom prst="pie">
            <a:avLst>
              <a:gd name="adj1" fmla="val 0"/>
              <a:gd name="adj2" fmla="val 536751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Partial Circle 6">
            <a:extLst>
              <a:ext uri="{FF2B5EF4-FFF2-40B4-BE49-F238E27FC236}">
                <a16:creationId xmlns:a16="http://schemas.microsoft.com/office/drawing/2014/main" id="{923D20A2-9A26-323C-7973-CD7CED0C8D84}"/>
              </a:ext>
            </a:extLst>
          </p:cNvPr>
          <p:cNvSpPr/>
          <p:nvPr/>
        </p:nvSpPr>
        <p:spPr>
          <a:xfrm rot="10800000">
            <a:off x="5599359" y="2679596"/>
            <a:ext cx="6719263" cy="6719263"/>
          </a:xfrm>
          <a:prstGeom prst="pie">
            <a:avLst>
              <a:gd name="adj1" fmla="val 0"/>
              <a:gd name="adj2" fmla="val 5367517"/>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artial Circle 7">
            <a:extLst>
              <a:ext uri="{FF2B5EF4-FFF2-40B4-BE49-F238E27FC236}">
                <a16:creationId xmlns:a16="http://schemas.microsoft.com/office/drawing/2014/main" id="{E03E3A7F-E1A6-D617-FC40-C78D5D51AF00}"/>
              </a:ext>
            </a:extLst>
          </p:cNvPr>
          <p:cNvSpPr/>
          <p:nvPr/>
        </p:nvSpPr>
        <p:spPr>
          <a:xfrm rot="5400000">
            <a:off x="5599928" y="2824999"/>
            <a:ext cx="6719263" cy="6719263"/>
          </a:xfrm>
          <a:prstGeom prst="pie">
            <a:avLst>
              <a:gd name="adj1" fmla="val 0"/>
              <a:gd name="adj2" fmla="val 5367517"/>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4C79B2FB-9781-869D-3ADB-7400BE8384EA}"/>
              </a:ext>
            </a:extLst>
          </p:cNvPr>
          <p:cNvSpPr txBox="1"/>
          <p:nvPr/>
        </p:nvSpPr>
        <p:spPr>
          <a:xfrm>
            <a:off x="7056872" y="4037205"/>
            <a:ext cx="1670050" cy="1200329"/>
          </a:xfrm>
          <a:prstGeom prst="rect">
            <a:avLst/>
          </a:prstGeom>
          <a:noFill/>
        </p:spPr>
        <p:txBody>
          <a:bodyPr wrap="square" rtlCol="0">
            <a:spAutoFit/>
          </a:bodyPr>
          <a:lstStyle/>
          <a:p>
            <a:r>
              <a:rPr lang="en-US" sz="7200" b="1" dirty="0"/>
              <a:t>D</a:t>
            </a:r>
          </a:p>
        </p:txBody>
      </p:sp>
      <p:sp>
        <p:nvSpPr>
          <p:cNvPr id="9" name="TextBox 8">
            <a:extLst>
              <a:ext uri="{FF2B5EF4-FFF2-40B4-BE49-F238E27FC236}">
                <a16:creationId xmlns:a16="http://schemas.microsoft.com/office/drawing/2014/main" id="{16948ACD-CCA3-1EF2-8294-A7B8930D5BA8}"/>
              </a:ext>
            </a:extLst>
          </p:cNvPr>
          <p:cNvSpPr txBox="1"/>
          <p:nvPr/>
        </p:nvSpPr>
        <p:spPr>
          <a:xfrm>
            <a:off x="10028672" y="4021379"/>
            <a:ext cx="914400" cy="1200329"/>
          </a:xfrm>
          <a:prstGeom prst="rect">
            <a:avLst/>
          </a:prstGeom>
          <a:noFill/>
        </p:spPr>
        <p:txBody>
          <a:bodyPr wrap="square" rtlCol="0">
            <a:spAutoFit/>
          </a:bodyPr>
          <a:lstStyle/>
          <a:p>
            <a:r>
              <a:rPr lang="en-US" sz="7200" b="1" dirty="0" err="1"/>
              <a:t>i</a:t>
            </a:r>
            <a:endParaRPr lang="en-US" sz="7200" b="1" dirty="0"/>
          </a:p>
        </p:txBody>
      </p:sp>
      <p:sp>
        <p:nvSpPr>
          <p:cNvPr id="10" name="TextBox 9">
            <a:extLst>
              <a:ext uri="{FF2B5EF4-FFF2-40B4-BE49-F238E27FC236}">
                <a16:creationId xmlns:a16="http://schemas.microsoft.com/office/drawing/2014/main" id="{EBB79237-3AF2-CCB2-58AC-BB58237B00AE}"/>
              </a:ext>
            </a:extLst>
          </p:cNvPr>
          <p:cNvSpPr txBox="1"/>
          <p:nvPr/>
        </p:nvSpPr>
        <p:spPr>
          <a:xfrm>
            <a:off x="10028672" y="7009005"/>
            <a:ext cx="914400" cy="1200329"/>
          </a:xfrm>
          <a:prstGeom prst="rect">
            <a:avLst/>
          </a:prstGeom>
          <a:noFill/>
        </p:spPr>
        <p:txBody>
          <a:bodyPr wrap="square" rtlCol="0">
            <a:spAutoFit/>
          </a:bodyPr>
          <a:lstStyle/>
          <a:p>
            <a:r>
              <a:rPr lang="en-US" sz="7200" b="1" dirty="0"/>
              <a:t>S</a:t>
            </a:r>
          </a:p>
        </p:txBody>
      </p:sp>
      <p:sp>
        <p:nvSpPr>
          <p:cNvPr id="11" name="TextBox 10">
            <a:extLst>
              <a:ext uri="{FF2B5EF4-FFF2-40B4-BE49-F238E27FC236}">
                <a16:creationId xmlns:a16="http://schemas.microsoft.com/office/drawing/2014/main" id="{963E39DE-AFB7-F017-864D-3B49BF2ED9CD}"/>
              </a:ext>
            </a:extLst>
          </p:cNvPr>
          <p:cNvSpPr txBox="1"/>
          <p:nvPr/>
        </p:nvSpPr>
        <p:spPr>
          <a:xfrm>
            <a:off x="7056872" y="6981348"/>
            <a:ext cx="914400" cy="1200329"/>
          </a:xfrm>
          <a:prstGeom prst="rect">
            <a:avLst/>
          </a:prstGeom>
          <a:noFill/>
        </p:spPr>
        <p:txBody>
          <a:bodyPr wrap="square" rtlCol="0">
            <a:spAutoFit/>
          </a:bodyPr>
          <a:lstStyle/>
          <a:p>
            <a:r>
              <a:rPr lang="en-US" sz="7200" b="1" dirty="0"/>
              <a:t>C</a:t>
            </a:r>
          </a:p>
        </p:txBody>
      </p:sp>
      <p:sp>
        <p:nvSpPr>
          <p:cNvPr id="14" name="TextBox 13">
            <a:extLst>
              <a:ext uri="{FF2B5EF4-FFF2-40B4-BE49-F238E27FC236}">
                <a16:creationId xmlns:a16="http://schemas.microsoft.com/office/drawing/2014/main" id="{D051C65D-05A2-83A5-685F-F6E80B3A950C}"/>
              </a:ext>
            </a:extLst>
          </p:cNvPr>
          <p:cNvSpPr txBox="1"/>
          <p:nvPr/>
        </p:nvSpPr>
        <p:spPr>
          <a:xfrm>
            <a:off x="222061" y="2795289"/>
            <a:ext cx="5746750" cy="584775"/>
          </a:xfrm>
          <a:prstGeom prst="rect">
            <a:avLst/>
          </a:prstGeom>
          <a:noFill/>
        </p:spPr>
        <p:txBody>
          <a:bodyPr wrap="square" rtlCol="0">
            <a:spAutoFit/>
          </a:bodyPr>
          <a:lstStyle/>
          <a:p>
            <a:r>
              <a:rPr lang="en-US" sz="3200" b="1" dirty="0"/>
              <a:t>Decisive: </a:t>
            </a:r>
            <a:r>
              <a:rPr lang="en-US" sz="3200" dirty="0"/>
              <a:t>Motivated by success</a:t>
            </a:r>
            <a:endParaRPr lang="en-US" sz="3200" b="1" dirty="0"/>
          </a:p>
        </p:txBody>
      </p:sp>
      <p:sp>
        <p:nvSpPr>
          <p:cNvPr id="17" name="TextBox 16">
            <a:extLst>
              <a:ext uri="{FF2B5EF4-FFF2-40B4-BE49-F238E27FC236}">
                <a16:creationId xmlns:a16="http://schemas.microsoft.com/office/drawing/2014/main" id="{343219AE-F5BF-0A0C-C805-D4039D8B213A}"/>
              </a:ext>
            </a:extLst>
          </p:cNvPr>
          <p:cNvSpPr txBox="1"/>
          <p:nvPr/>
        </p:nvSpPr>
        <p:spPr>
          <a:xfrm>
            <a:off x="212874" y="3389063"/>
            <a:ext cx="5746750"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Align with goals – and aim big!</a:t>
            </a:r>
          </a:p>
          <a:p>
            <a:pPr marL="457200" indent="-457200">
              <a:buFont typeface="Arial" panose="020B0604020202020204" pitchFamily="34" charset="0"/>
              <a:buChar char="•"/>
            </a:pPr>
            <a:r>
              <a:rPr lang="en-US" sz="3200" dirty="0"/>
              <a:t>Build innovation into goals, projects, etc.</a:t>
            </a:r>
          </a:p>
          <a:p>
            <a:pPr marL="457200" indent="-457200">
              <a:buFont typeface="Arial" panose="020B0604020202020204" pitchFamily="34" charset="0"/>
              <a:buChar char="•"/>
            </a:pPr>
            <a:r>
              <a:rPr lang="en-US" sz="3200" dirty="0"/>
              <a:t>Working Sessions</a:t>
            </a:r>
          </a:p>
        </p:txBody>
      </p:sp>
      <p:sp>
        <p:nvSpPr>
          <p:cNvPr id="18" name="TextBox 17">
            <a:extLst>
              <a:ext uri="{FF2B5EF4-FFF2-40B4-BE49-F238E27FC236}">
                <a16:creationId xmlns:a16="http://schemas.microsoft.com/office/drawing/2014/main" id="{44C6F369-AB1D-E8CA-D6F5-1FD8E89019ED}"/>
              </a:ext>
            </a:extLst>
          </p:cNvPr>
          <p:cNvSpPr txBox="1"/>
          <p:nvPr/>
        </p:nvSpPr>
        <p:spPr>
          <a:xfrm>
            <a:off x="180108" y="6184631"/>
            <a:ext cx="5746750" cy="584775"/>
          </a:xfrm>
          <a:prstGeom prst="rect">
            <a:avLst/>
          </a:prstGeom>
          <a:noFill/>
        </p:spPr>
        <p:txBody>
          <a:bodyPr wrap="square" rtlCol="0">
            <a:spAutoFit/>
          </a:bodyPr>
          <a:lstStyle/>
          <a:p>
            <a:r>
              <a:rPr lang="en-US" sz="3200" b="1" dirty="0"/>
              <a:t>Careful: </a:t>
            </a:r>
            <a:r>
              <a:rPr lang="en-US" sz="3200" dirty="0"/>
              <a:t>Problem solving</a:t>
            </a:r>
            <a:endParaRPr lang="en-US" sz="3200" b="1" dirty="0"/>
          </a:p>
        </p:txBody>
      </p:sp>
      <p:sp>
        <p:nvSpPr>
          <p:cNvPr id="25" name="TextBox 24">
            <a:extLst>
              <a:ext uri="{FF2B5EF4-FFF2-40B4-BE49-F238E27FC236}">
                <a16:creationId xmlns:a16="http://schemas.microsoft.com/office/drawing/2014/main" id="{AD083291-5422-6C2B-13A7-44490AC9648E}"/>
              </a:ext>
            </a:extLst>
          </p:cNvPr>
          <p:cNvSpPr txBox="1"/>
          <p:nvPr/>
        </p:nvSpPr>
        <p:spPr>
          <a:xfrm>
            <a:off x="170921" y="6778405"/>
            <a:ext cx="574675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Define specific, solvable problems</a:t>
            </a:r>
          </a:p>
          <a:p>
            <a:pPr marL="457200" indent="-457200">
              <a:buFont typeface="Arial" panose="020B0604020202020204" pitchFamily="34" charset="0"/>
              <a:buChar char="•"/>
            </a:pPr>
            <a:r>
              <a:rPr lang="en-US" sz="3200" dirty="0"/>
              <a:t>Root Cause Analysis</a:t>
            </a:r>
          </a:p>
          <a:p>
            <a:pPr marL="457200" indent="-457200">
              <a:buFont typeface="Arial" panose="020B0604020202020204" pitchFamily="34" charset="0"/>
              <a:buChar char="•"/>
            </a:pPr>
            <a:r>
              <a:rPr lang="en-US" sz="3200" dirty="0"/>
              <a:t>Embrace iteration &amp; incremental change</a:t>
            </a:r>
          </a:p>
        </p:txBody>
      </p:sp>
      <p:sp>
        <p:nvSpPr>
          <p:cNvPr id="29" name="TextBox 28">
            <a:extLst>
              <a:ext uri="{FF2B5EF4-FFF2-40B4-BE49-F238E27FC236}">
                <a16:creationId xmlns:a16="http://schemas.microsoft.com/office/drawing/2014/main" id="{114BE0C3-5D13-6BCE-DAA8-1F2DD63A3D88}"/>
              </a:ext>
            </a:extLst>
          </p:cNvPr>
          <p:cNvSpPr txBox="1"/>
          <p:nvPr/>
        </p:nvSpPr>
        <p:spPr>
          <a:xfrm>
            <a:off x="12318622" y="2795289"/>
            <a:ext cx="6027177" cy="584775"/>
          </a:xfrm>
          <a:prstGeom prst="rect">
            <a:avLst/>
          </a:prstGeom>
          <a:noFill/>
        </p:spPr>
        <p:txBody>
          <a:bodyPr wrap="square" rtlCol="0">
            <a:spAutoFit/>
          </a:bodyPr>
          <a:lstStyle/>
          <a:p>
            <a:r>
              <a:rPr lang="en-US" sz="3200" b="1" dirty="0"/>
              <a:t>Influence: </a:t>
            </a:r>
            <a:r>
              <a:rPr lang="en-US" sz="3200" dirty="0"/>
              <a:t>Motivated by inspiration</a:t>
            </a:r>
            <a:endParaRPr lang="en-US" sz="3200" b="1" dirty="0"/>
          </a:p>
        </p:txBody>
      </p:sp>
      <p:sp>
        <p:nvSpPr>
          <p:cNvPr id="30" name="TextBox 29">
            <a:extLst>
              <a:ext uri="{FF2B5EF4-FFF2-40B4-BE49-F238E27FC236}">
                <a16:creationId xmlns:a16="http://schemas.microsoft.com/office/drawing/2014/main" id="{2442EBDE-6870-29BD-6D5F-A50F9EF886A3}"/>
              </a:ext>
            </a:extLst>
          </p:cNvPr>
          <p:cNvSpPr txBox="1"/>
          <p:nvPr/>
        </p:nvSpPr>
        <p:spPr>
          <a:xfrm>
            <a:off x="12589862" y="3389063"/>
            <a:ext cx="574675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Engage with new people, tools, ideas, environments</a:t>
            </a:r>
          </a:p>
          <a:p>
            <a:pPr marL="457200" indent="-457200">
              <a:buFont typeface="Arial" panose="020B0604020202020204" pitchFamily="34" charset="0"/>
              <a:buChar char="•"/>
            </a:pPr>
            <a:r>
              <a:rPr lang="en-US" sz="3200" dirty="0"/>
              <a:t>Unstructured exploration</a:t>
            </a:r>
          </a:p>
          <a:p>
            <a:pPr marL="457200" indent="-457200">
              <a:buFont typeface="Arial" panose="020B0604020202020204" pitchFamily="34" charset="0"/>
              <a:buChar char="•"/>
            </a:pPr>
            <a:r>
              <a:rPr lang="en-US" sz="3200" dirty="0"/>
              <a:t>Embrace rapid prototyping &amp; MVPs</a:t>
            </a:r>
          </a:p>
        </p:txBody>
      </p:sp>
      <p:sp>
        <p:nvSpPr>
          <p:cNvPr id="31" name="TextBox 30">
            <a:extLst>
              <a:ext uri="{FF2B5EF4-FFF2-40B4-BE49-F238E27FC236}">
                <a16:creationId xmlns:a16="http://schemas.microsoft.com/office/drawing/2014/main" id="{8D4E372B-8F32-3891-7E4D-15CCBD7AA0F6}"/>
              </a:ext>
            </a:extLst>
          </p:cNvPr>
          <p:cNvSpPr txBox="1"/>
          <p:nvPr/>
        </p:nvSpPr>
        <p:spPr>
          <a:xfrm>
            <a:off x="12479608" y="6018281"/>
            <a:ext cx="5808392" cy="584775"/>
          </a:xfrm>
          <a:prstGeom prst="rect">
            <a:avLst/>
          </a:prstGeom>
          <a:noFill/>
        </p:spPr>
        <p:txBody>
          <a:bodyPr wrap="square" rtlCol="0">
            <a:spAutoFit/>
          </a:bodyPr>
          <a:lstStyle/>
          <a:p>
            <a:r>
              <a:rPr lang="en-US" sz="3200" b="1" dirty="0"/>
              <a:t>Supportive: </a:t>
            </a:r>
            <a:r>
              <a:rPr lang="en-US" sz="3200" dirty="0"/>
              <a:t>Motivation - Stability </a:t>
            </a:r>
            <a:endParaRPr lang="en-US" sz="3200" b="1" dirty="0"/>
          </a:p>
        </p:txBody>
      </p:sp>
      <p:sp>
        <p:nvSpPr>
          <p:cNvPr id="32" name="TextBox 31">
            <a:extLst>
              <a:ext uri="{FF2B5EF4-FFF2-40B4-BE49-F238E27FC236}">
                <a16:creationId xmlns:a16="http://schemas.microsoft.com/office/drawing/2014/main" id="{774C5138-CF32-1E96-D923-482D062812FB}"/>
              </a:ext>
            </a:extLst>
          </p:cNvPr>
          <p:cNvSpPr txBox="1"/>
          <p:nvPr/>
        </p:nvSpPr>
        <p:spPr>
          <a:xfrm>
            <a:off x="12599049" y="6698643"/>
            <a:ext cx="5746750"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Focus on taking care of people – users, team mates, etc.</a:t>
            </a:r>
          </a:p>
          <a:p>
            <a:pPr marL="457200" indent="-457200">
              <a:buFont typeface="Arial" panose="020B0604020202020204" pitchFamily="34" charset="0"/>
              <a:buChar char="•"/>
            </a:pPr>
            <a:r>
              <a:rPr lang="en-US" sz="3200" dirty="0"/>
              <a:t>Asynchronous </a:t>
            </a:r>
          </a:p>
          <a:p>
            <a:pPr marL="457200" indent="-457200">
              <a:buFont typeface="Arial" panose="020B0604020202020204" pitchFamily="34" charset="0"/>
              <a:buChar char="•"/>
            </a:pPr>
            <a:r>
              <a:rPr lang="en-US" sz="3200" dirty="0"/>
              <a:t>Safe sandboxes </a:t>
            </a:r>
            <a:r>
              <a:rPr lang="en-US" sz="3200"/>
              <a:t>for change</a:t>
            </a:r>
            <a:endParaRPr lang="en-US" sz="3200" dirty="0"/>
          </a:p>
        </p:txBody>
      </p:sp>
    </p:spTree>
    <p:extLst>
      <p:ext uri="{BB962C8B-B14F-4D97-AF65-F5344CB8AC3E}">
        <p14:creationId xmlns:p14="http://schemas.microsoft.com/office/powerpoint/2010/main" val="210395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5" grpId="0"/>
      <p:bldP spid="29"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E1CAD-108B-B6A6-9F65-899764006C07}"/>
            </a:ext>
          </a:extLst>
        </p:cNvPr>
        <p:cNvGrpSpPr/>
        <p:nvPr/>
      </p:nvGrpSpPr>
      <p:grpSpPr>
        <a:xfrm>
          <a:off x="0" y="0"/>
          <a:ext cx="0" cy="0"/>
          <a:chOff x="0" y="0"/>
          <a:chExt cx="0" cy="0"/>
        </a:xfrm>
      </p:grpSpPr>
      <p:pic>
        <p:nvPicPr>
          <p:cNvPr id="10" name="Picture 9" descr="A person holding a white mug&#10;&#10;AI-generated content may be incorrect.">
            <a:extLst>
              <a:ext uri="{FF2B5EF4-FFF2-40B4-BE49-F238E27FC236}">
                <a16:creationId xmlns:a16="http://schemas.microsoft.com/office/drawing/2014/main" id="{45F47D9C-B9BC-0E08-0303-A5B20AAC0468}"/>
              </a:ext>
            </a:extLst>
          </p:cNvPr>
          <p:cNvPicPr>
            <a:picLocks noChangeAspect="1"/>
          </p:cNvPicPr>
          <p:nvPr/>
        </p:nvPicPr>
        <p:blipFill>
          <a:blip r:embed="rId3">
            <a:extLst>
              <a:ext uri="{28A0092B-C50C-407E-A947-70E740481C1C}">
                <a14:useLocalDpi xmlns:a14="http://schemas.microsoft.com/office/drawing/2010/main" val="0"/>
              </a:ext>
            </a:extLst>
          </a:blip>
          <a:srcRect t="39879"/>
          <a:stretch/>
        </p:blipFill>
        <p:spPr>
          <a:xfrm>
            <a:off x="-44224" y="10026"/>
            <a:ext cx="18332224" cy="16408512"/>
          </a:xfrm>
          <a:prstGeom prst="rect">
            <a:avLst/>
          </a:prstGeom>
        </p:spPr>
      </p:pic>
      <p:grpSp>
        <p:nvGrpSpPr>
          <p:cNvPr id="3" name="Group 3">
            <a:extLst>
              <a:ext uri="{FF2B5EF4-FFF2-40B4-BE49-F238E27FC236}">
                <a16:creationId xmlns:a16="http://schemas.microsoft.com/office/drawing/2014/main" id="{E093031B-F1B5-2CD4-0193-0517C5DC8429}"/>
              </a:ext>
            </a:extLst>
          </p:cNvPr>
          <p:cNvGrpSpPr/>
          <p:nvPr/>
        </p:nvGrpSpPr>
        <p:grpSpPr>
          <a:xfrm>
            <a:off x="0" y="5584850"/>
            <a:ext cx="19041833" cy="7670749"/>
            <a:chOff x="0" y="0"/>
            <a:chExt cx="5015133" cy="2020280"/>
          </a:xfrm>
        </p:grpSpPr>
        <p:sp>
          <p:nvSpPr>
            <p:cNvPr id="4" name="Freeform 4">
              <a:extLst>
                <a:ext uri="{FF2B5EF4-FFF2-40B4-BE49-F238E27FC236}">
                  <a16:creationId xmlns:a16="http://schemas.microsoft.com/office/drawing/2014/main" id="{D06AFC26-B911-B62A-F410-0919EA63527A}"/>
                </a:ext>
              </a:extLst>
            </p:cNvPr>
            <p:cNvSpPr/>
            <p:nvPr/>
          </p:nvSpPr>
          <p:spPr>
            <a:xfrm>
              <a:off x="0" y="0"/>
              <a:ext cx="5015133" cy="2020280"/>
            </a:xfrm>
            <a:custGeom>
              <a:avLst/>
              <a:gdLst/>
              <a:ahLst/>
              <a:cxnLst/>
              <a:rect l="l" t="t" r="r" b="b"/>
              <a:pathLst>
                <a:path w="5015133" h="2020280">
                  <a:moveTo>
                    <a:pt x="0" y="0"/>
                  </a:moveTo>
                  <a:lnTo>
                    <a:pt x="5015133" y="0"/>
                  </a:lnTo>
                  <a:lnTo>
                    <a:pt x="5015133" y="2020280"/>
                  </a:lnTo>
                  <a:lnTo>
                    <a:pt x="0" y="2020280"/>
                  </a:lnTo>
                  <a:close/>
                </a:path>
              </a:pathLst>
            </a:custGeom>
            <a:solidFill>
              <a:srgbClr val="510099">
                <a:alpha val="87843"/>
              </a:srgbClr>
            </a:solidFill>
          </p:spPr>
          <p:txBody>
            <a:bodyPr/>
            <a:lstStyle/>
            <a:p>
              <a:endParaRPr lang="en-US"/>
            </a:p>
          </p:txBody>
        </p:sp>
        <p:sp>
          <p:nvSpPr>
            <p:cNvPr id="5" name="TextBox 5">
              <a:extLst>
                <a:ext uri="{FF2B5EF4-FFF2-40B4-BE49-F238E27FC236}">
                  <a16:creationId xmlns:a16="http://schemas.microsoft.com/office/drawing/2014/main" id="{E8DC7CFE-8BED-2EFB-D57E-A0B434D10B25}"/>
                </a:ext>
              </a:extLst>
            </p:cNvPr>
            <p:cNvSpPr txBox="1"/>
            <p:nvPr/>
          </p:nvSpPr>
          <p:spPr>
            <a:xfrm>
              <a:off x="0" y="-47625"/>
              <a:ext cx="5015133" cy="2067905"/>
            </a:xfrm>
            <a:prstGeom prst="rect">
              <a:avLst/>
            </a:prstGeom>
          </p:spPr>
          <p:txBody>
            <a:bodyPr lIns="50800" tIns="50800" rIns="50800" bIns="50800" rtlCol="0" anchor="ctr"/>
            <a:lstStyle/>
            <a:p>
              <a:pPr algn="ctr">
                <a:lnSpc>
                  <a:spcPts val="3359"/>
                </a:lnSpc>
              </a:pPr>
              <a:endParaRPr/>
            </a:p>
          </p:txBody>
        </p:sp>
      </p:grpSp>
      <p:sp>
        <p:nvSpPr>
          <p:cNvPr id="6" name="Freeform 6">
            <a:extLst>
              <a:ext uri="{FF2B5EF4-FFF2-40B4-BE49-F238E27FC236}">
                <a16:creationId xmlns:a16="http://schemas.microsoft.com/office/drawing/2014/main" id="{78D0F264-75E8-2092-17C7-1620D135A055}"/>
              </a:ext>
            </a:extLst>
          </p:cNvPr>
          <p:cNvSpPr/>
          <p:nvPr/>
        </p:nvSpPr>
        <p:spPr>
          <a:xfrm rot="-10800000" flipH="1">
            <a:off x="12372538" y="5584850"/>
            <a:ext cx="7988300" cy="7988300"/>
          </a:xfrm>
          <a:custGeom>
            <a:avLst/>
            <a:gdLst/>
            <a:ahLst/>
            <a:cxnLst/>
            <a:rect l="l" t="t" r="r" b="b"/>
            <a:pathLst>
              <a:path w="7988300" h="7988300">
                <a:moveTo>
                  <a:pt x="7988300" y="0"/>
                </a:moveTo>
                <a:lnTo>
                  <a:pt x="0" y="0"/>
                </a:lnTo>
                <a:lnTo>
                  <a:pt x="0" y="7988300"/>
                </a:lnTo>
                <a:lnTo>
                  <a:pt x="7988300" y="7988300"/>
                </a:lnTo>
                <a:lnTo>
                  <a:pt x="79883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a:extLst>
              <a:ext uri="{FF2B5EF4-FFF2-40B4-BE49-F238E27FC236}">
                <a16:creationId xmlns:a16="http://schemas.microsoft.com/office/drawing/2014/main" id="{278279F3-0197-EEF9-00EF-F8F1A9701467}"/>
              </a:ext>
            </a:extLst>
          </p:cNvPr>
          <p:cNvSpPr txBox="1"/>
          <p:nvPr/>
        </p:nvSpPr>
        <p:spPr>
          <a:xfrm>
            <a:off x="773904" y="8598393"/>
            <a:ext cx="17494024" cy="1462836"/>
          </a:xfrm>
          <a:prstGeom prst="rect">
            <a:avLst/>
          </a:prstGeom>
        </p:spPr>
        <p:txBody>
          <a:bodyPr wrap="square" lIns="0" tIns="0" rIns="0" bIns="0" rtlCol="0" anchor="t">
            <a:spAutoFit/>
          </a:bodyPr>
          <a:lstStyle/>
          <a:p>
            <a:pPr algn="ctr">
              <a:lnSpc>
                <a:spcPts val="11999"/>
              </a:lnSpc>
            </a:pPr>
            <a:r>
              <a:rPr lang="en-US" sz="9999" b="1" dirty="0">
                <a:solidFill>
                  <a:srgbClr val="FFFDFC"/>
                </a:solidFill>
                <a:latin typeface="Gordita Bold"/>
                <a:ea typeface="Gordita Bold"/>
                <a:cs typeface="Gordita Bold"/>
                <a:sym typeface="Gordita Bold"/>
              </a:rPr>
              <a:t>A Tale of Two Teams</a:t>
            </a:r>
          </a:p>
        </p:txBody>
      </p:sp>
      <p:grpSp>
        <p:nvGrpSpPr>
          <p:cNvPr id="8" name="Group 16">
            <a:extLst>
              <a:ext uri="{FF2B5EF4-FFF2-40B4-BE49-F238E27FC236}">
                <a16:creationId xmlns:a16="http://schemas.microsoft.com/office/drawing/2014/main" id="{D804BD01-EC17-C8AF-DB00-DB33184C9749}"/>
              </a:ext>
            </a:extLst>
          </p:cNvPr>
          <p:cNvGrpSpPr/>
          <p:nvPr/>
        </p:nvGrpSpPr>
        <p:grpSpPr>
          <a:xfrm>
            <a:off x="2438400" y="1291144"/>
            <a:ext cx="4584125" cy="6806898"/>
            <a:chOff x="0" y="-47625"/>
            <a:chExt cx="812800" cy="860425"/>
          </a:xfrm>
        </p:grpSpPr>
        <p:sp>
          <p:nvSpPr>
            <p:cNvPr id="9" name="Freeform 17">
              <a:extLst>
                <a:ext uri="{FF2B5EF4-FFF2-40B4-BE49-F238E27FC236}">
                  <a16:creationId xmlns:a16="http://schemas.microsoft.com/office/drawing/2014/main" id="{FE275A28-F21B-416F-7D3F-B280EF943A2B}"/>
                </a:ext>
              </a:extLst>
            </p:cNvPr>
            <p:cNvSpPr/>
            <p:nvPr/>
          </p:nvSpPr>
          <p:spPr>
            <a:xfrm>
              <a:off x="0" y="0"/>
              <a:ext cx="812800" cy="812800"/>
            </a:xfrm>
            <a:custGeom>
              <a:avLst/>
              <a:gdLst/>
              <a:ahLst/>
              <a:cxnLst/>
              <a:rect l="l" t="t" r="r" b="b"/>
              <a:pathLst>
                <a:path w="812800" h="812800">
                  <a:moveTo>
                    <a:pt x="101331" y="0"/>
                  </a:moveTo>
                  <a:lnTo>
                    <a:pt x="711469" y="0"/>
                  </a:lnTo>
                  <a:cubicBezTo>
                    <a:pt x="767432" y="0"/>
                    <a:pt x="812800" y="45368"/>
                    <a:pt x="812800" y="101331"/>
                  </a:cubicBezTo>
                  <a:lnTo>
                    <a:pt x="812800" y="711469"/>
                  </a:lnTo>
                  <a:cubicBezTo>
                    <a:pt x="812800" y="767432"/>
                    <a:pt x="767432" y="812800"/>
                    <a:pt x="711469" y="812800"/>
                  </a:cubicBezTo>
                  <a:lnTo>
                    <a:pt x="101331" y="812800"/>
                  </a:lnTo>
                  <a:cubicBezTo>
                    <a:pt x="45368" y="812800"/>
                    <a:pt x="0" y="767432"/>
                    <a:pt x="0" y="711469"/>
                  </a:cubicBezTo>
                  <a:lnTo>
                    <a:pt x="0" y="101331"/>
                  </a:lnTo>
                  <a:cubicBezTo>
                    <a:pt x="0" y="45368"/>
                    <a:pt x="45368" y="0"/>
                    <a:pt x="101331" y="0"/>
                  </a:cubicBezTo>
                  <a:close/>
                </a:path>
              </a:pathLst>
            </a:custGeom>
            <a:solidFill>
              <a:srgbClr val="FF8A00"/>
            </a:solidFill>
          </p:spPr>
          <p:txBody>
            <a:bodyPr/>
            <a:lstStyle/>
            <a:p>
              <a:endParaRPr lang="en-US" dirty="0"/>
            </a:p>
          </p:txBody>
        </p:sp>
        <p:sp>
          <p:nvSpPr>
            <p:cNvPr id="11" name="TextBox 18">
              <a:extLst>
                <a:ext uri="{FF2B5EF4-FFF2-40B4-BE49-F238E27FC236}">
                  <a16:creationId xmlns:a16="http://schemas.microsoft.com/office/drawing/2014/main" id="{3314806C-8411-C7DB-D29E-7C2511102253}"/>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6">
            <a:extLst>
              <a:ext uri="{FF2B5EF4-FFF2-40B4-BE49-F238E27FC236}">
                <a16:creationId xmlns:a16="http://schemas.microsoft.com/office/drawing/2014/main" id="{6FF29220-9FCE-5A41-291D-455E7064A785}"/>
              </a:ext>
            </a:extLst>
          </p:cNvPr>
          <p:cNvGrpSpPr/>
          <p:nvPr/>
        </p:nvGrpSpPr>
        <p:grpSpPr>
          <a:xfrm>
            <a:off x="10376338" y="1667910"/>
            <a:ext cx="4584125" cy="6430132"/>
            <a:chOff x="0" y="0"/>
            <a:chExt cx="812800" cy="812800"/>
          </a:xfrm>
        </p:grpSpPr>
        <p:sp>
          <p:nvSpPr>
            <p:cNvPr id="13" name="Freeform 17">
              <a:extLst>
                <a:ext uri="{FF2B5EF4-FFF2-40B4-BE49-F238E27FC236}">
                  <a16:creationId xmlns:a16="http://schemas.microsoft.com/office/drawing/2014/main" id="{20FBBCD8-566C-89C5-2A23-CB413B07DCD6}"/>
                </a:ext>
              </a:extLst>
            </p:cNvPr>
            <p:cNvSpPr/>
            <p:nvPr/>
          </p:nvSpPr>
          <p:spPr>
            <a:xfrm>
              <a:off x="0" y="0"/>
              <a:ext cx="812800" cy="812800"/>
            </a:xfrm>
            <a:custGeom>
              <a:avLst/>
              <a:gdLst/>
              <a:ahLst/>
              <a:cxnLst/>
              <a:rect l="l" t="t" r="r" b="b"/>
              <a:pathLst>
                <a:path w="812800" h="812800">
                  <a:moveTo>
                    <a:pt x="101331" y="0"/>
                  </a:moveTo>
                  <a:lnTo>
                    <a:pt x="711469" y="0"/>
                  </a:lnTo>
                  <a:cubicBezTo>
                    <a:pt x="767432" y="0"/>
                    <a:pt x="812800" y="45368"/>
                    <a:pt x="812800" y="101331"/>
                  </a:cubicBezTo>
                  <a:lnTo>
                    <a:pt x="812800" y="711469"/>
                  </a:lnTo>
                  <a:cubicBezTo>
                    <a:pt x="812800" y="767432"/>
                    <a:pt x="767432" y="812800"/>
                    <a:pt x="711469" y="812800"/>
                  </a:cubicBezTo>
                  <a:lnTo>
                    <a:pt x="101331" y="812800"/>
                  </a:lnTo>
                  <a:cubicBezTo>
                    <a:pt x="45368" y="812800"/>
                    <a:pt x="0" y="767432"/>
                    <a:pt x="0" y="711469"/>
                  </a:cubicBezTo>
                  <a:lnTo>
                    <a:pt x="0" y="101331"/>
                  </a:lnTo>
                  <a:cubicBezTo>
                    <a:pt x="0" y="45368"/>
                    <a:pt x="45368" y="0"/>
                    <a:pt x="101331" y="0"/>
                  </a:cubicBezTo>
                  <a:close/>
                </a:path>
              </a:pathLst>
            </a:custGeom>
            <a:solidFill>
              <a:srgbClr val="FF8A00"/>
            </a:solidFill>
          </p:spPr>
          <p:txBody>
            <a:bodyPr/>
            <a:lstStyle/>
            <a:p>
              <a:endParaRPr lang="en-US"/>
            </a:p>
          </p:txBody>
        </p:sp>
        <p:sp>
          <p:nvSpPr>
            <p:cNvPr id="14" name="TextBox 18">
              <a:extLst>
                <a:ext uri="{FF2B5EF4-FFF2-40B4-BE49-F238E27FC236}">
                  <a16:creationId xmlns:a16="http://schemas.microsoft.com/office/drawing/2014/main" id="{805C1073-BA06-CA45-F973-C9A60CDD006C}"/>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5" name="TextBox 28">
            <a:extLst>
              <a:ext uri="{FF2B5EF4-FFF2-40B4-BE49-F238E27FC236}">
                <a16:creationId xmlns:a16="http://schemas.microsoft.com/office/drawing/2014/main" id="{9B421A3D-F86D-6DA5-B880-9E2BD9D61D19}"/>
              </a:ext>
            </a:extLst>
          </p:cNvPr>
          <p:cNvSpPr txBox="1"/>
          <p:nvPr/>
        </p:nvSpPr>
        <p:spPr>
          <a:xfrm>
            <a:off x="2286000" y="2488528"/>
            <a:ext cx="4584125" cy="485775"/>
          </a:xfrm>
          <a:prstGeom prst="rect">
            <a:avLst/>
          </a:prstGeom>
        </p:spPr>
        <p:txBody>
          <a:bodyPr lIns="0" tIns="0" rIns="0" bIns="0" rtlCol="0" anchor="t">
            <a:spAutoFit/>
          </a:bodyPr>
          <a:lstStyle/>
          <a:p>
            <a:pPr marL="0" lvl="0" indent="0" algn="ctr">
              <a:lnSpc>
                <a:spcPts val="3840"/>
              </a:lnSpc>
              <a:spcBef>
                <a:spcPct val="0"/>
              </a:spcBef>
            </a:pPr>
            <a:r>
              <a:rPr lang="en-US" sz="3200" b="1" dirty="0">
                <a:solidFill>
                  <a:srgbClr val="FFFDFC"/>
                </a:solidFill>
                <a:latin typeface="Gordita Bold"/>
                <a:ea typeface="Gordita Bold"/>
                <a:cs typeface="Gordita Bold"/>
                <a:sym typeface="Gordita Bold"/>
              </a:rPr>
              <a:t>Team A</a:t>
            </a:r>
          </a:p>
        </p:txBody>
      </p:sp>
      <p:sp>
        <p:nvSpPr>
          <p:cNvPr id="16" name="TextBox 28">
            <a:extLst>
              <a:ext uri="{FF2B5EF4-FFF2-40B4-BE49-F238E27FC236}">
                <a16:creationId xmlns:a16="http://schemas.microsoft.com/office/drawing/2014/main" id="{1543A46D-BAA2-2F39-FED1-AAFE25339B97}"/>
              </a:ext>
            </a:extLst>
          </p:cNvPr>
          <p:cNvSpPr txBox="1"/>
          <p:nvPr/>
        </p:nvSpPr>
        <p:spPr>
          <a:xfrm>
            <a:off x="10223938" y="2496573"/>
            <a:ext cx="4584125" cy="485775"/>
          </a:xfrm>
          <a:prstGeom prst="rect">
            <a:avLst/>
          </a:prstGeom>
        </p:spPr>
        <p:txBody>
          <a:bodyPr lIns="0" tIns="0" rIns="0" bIns="0" rtlCol="0" anchor="t">
            <a:spAutoFit/>
          </a:bodyPr>
          <a:lstStyle/>
          <a:p>
            <a:pPr marL="0" lvl="0" indent="0" algn="ctr">
              <a:lnSpc>
                <a:spcPts val="3840"/>
              </a:lnSpc>
              <a:spcBef>
                <a:spcPct val="0"/>
              </a:spcBef>
            </a:pPr>
            <a:r>
              <a:rPr lang="en-US" sz="3200" b="1" dirty="0">
                <a:solidFill>
                  <a:srgbClr val="FFFDFC"/>
                </a:solidFill>
                <a:latin typeface="Gordita Bold"/>
                <a:ea typeface="Gordita Bold"/>
                <a:cs typeface="Gordita Bold"/>
                <a:sym typeface="Gordita Bold"/>
              </a:rPr>
              <a:t>Team B</a:t>
            </a:r>
          </a:p>
        </p:txBody>
      </p:sp>
      <p:sp>
        <p:nvSpPr>
          <p:cNvPr id="17" name="TextBox 29">
            <a:extLst>
              <a:ext uri="{FF2B5EF4-FFF2-40B4-BE49-F238E27FC236}">
                <a16:creationId xmlns:a16="http://schemas.microsoft.com/office/drawing/2014/main" id="{B34742E2-E056-7D55-A6E8-9FC82BC49691}"/>
              </a:ext>
            </a:extLst>
          </p:cNvPr>
          <p:cNvSpPr txBox="1"/>
          <p:nvPr/>
        </p:nvSpPr>
        <p:spPr>
          <a:xfrm>
            <a:off x="2786173" y="3139520"/>
            <a:ext cx="3787048" cy="4155497"/>
          </a:xfrm>
          <a:prstGeom prst="rect">
            <a:avLst/>
          </a:prstGeom>
        </p:spPr>
        <p:txBody>
          <a:bodyPr lIns="0" tIns="0" rIns="0" bIns="0" rtlCol="0" anchor="t">
            <a:spAutoFit/>
          </a:bodyPr>
          <a:lstStyle/>
          <a:p>
            <a:pPr marL="0" lvl="0" indent="0" algn="ctr">
              <a:lnSpc>
                <a:spcPts val="2520"/>
              </a:lnSpc>
              <a:spcBef>
                <a:spcPct val="0"/>
              </a:spcBef>
            </a:pPr>
            <a:r>
              <a:rPr lang="en-US" sz="1800" dirty="0">
                <a:solidFill>
                  <a:srgbClr val="FFFDFC"/>
                </a:solidFill>
                <a:latin typeface="Helvetica Now Light"/>
                <a:ea typeface="Helvetica Now Light"/>
                <a:cs typeface="Helvetica Now Light"/>
                <a:sym typeface="Helvetica Now Light"/>
              </a:rPr>
              <a:t>Team comprised of vetted, successful Big 4 auditors. </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Accounting degrees and CPAs.</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Team meetings. Manager to discuss audit plan, ensure timelines for audits/remediation are hit.</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sz="1800" dirty="0">
                <a:solidFill>
                  <a:srgbClr val="FFFDFC"/>
                </a:solidFill>
                <a:latin typeface="Helvetica Now Light"/>
                <a:ea typeface="Helvetica Now Light"/>
                <a:cs typeface="Helvetica Now Light"/>
                <a:sym typeface="Helvetica Now Light"/>
              </a:rPr>
              <a:t>Efficient fieldwork. SALY. </a:t>
            </a:r>
            <a:r>
              <a:rPr lang="en-US" dirty="0">
                <a:solidFill>
                  <a:srgbClr val="FFFDFC"/>
                </a:solidFill>
                <a:latin typeface="Helvetica Now Light"/>
                <a:ea typeface="Helvetica Now Light"/>
                <a:cs typeface="Helvetica Now Light"/>
                <a:sym typeface="Helvetica Now Light"/>
              </a:rPr>
              <a:t>Re-used RCM and test steps.</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p:txBody>
      </p:sp>
      <p:sp>
        <p:nvSpPr>
          <p:cNvPr id="18" name="TextBox 29">
            <a:extLst>
              <a:ext uri="{FF2B5EF4-FFF2-40B4-BE49-F238E27FC236}">
                <a16:creationId xmlns:a16="http://schemas.microsoft.com/office/drawing/2014/main" id="{1810340F-6EFC-37CA-FBBA-6FB62C8E6654}"/>
              </a:ext>
            </a:extLst>
          </p:cNvPr>
          <p:cNvSpPr txBox="1"/>
          <p:nvPr/>
        </p:nvSpPr>
        <p:spPr>
          <a:xfrm>
            <a:off x="10774876" y="3139520"/>
            <a:ext cx="3787048" cy="4155497"/>
          </a:xfrm>
          <a:prstGeom prst="rect">
            <a:avLst/>
          </a:prstGeom>
        </p:spPr>
        <p:txBody>
          <a:bodyPr lIns="0" tIns="0" rIns="0" bIns="0" rtlCol="0" anchor="t">
            <a:spAutoFit/>
          </a:bodyPr>
          <a:lstStyle/>
          <a:p>
            <a:pPr marL="0" lvl="0" indent="0" algn="ctr">
              <a:lnSpc>
                <a:spcPts val="2520"/>
              </a:lnSpc>
              <a:spcBef>
                <a:spcPct val="0"/>
              </a:spcBef>
            </a:pPr>
            <a:r>
              <a:rPr lang="en-US" sz="1800" dirty="0">
                <a:solidFill>
                  <a:srgbClr val="FFFDFC"/>
                </a:solidFill>
                <a:latin typeface="Helvetica Now Light"/>
                <a:ea typeface="Helvetica Now Light"/>
                <a:cs typeface="Helvetica Now Light"/>
                <a:sym typeface="Helvetica Now Light"/>
              </a:rPr>
              <a:t>Team </a:t>
            </a:r>
            <a:r>
              <a:rPr lang="en-US" dirty="0">
                <a:solidFill>
                  <a:srgbClr val="FFFDFC"/>
                </a:solidFill>
                <a:latin typeface="Helvetica Now Light"/>
                <a:ea typeface="Helvetica Now Light"/>
                <a:cs typeface="Helvetica Now Light"/>
                <a:sym typeface="Helvetica Now Light"/>
              </a:rPr>
              <a:t>hired from internal operational teams, external firms, and colleges.</a:t>
            </a:r>
            <a:endParaRPr lang="en-US" sz="1800"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Variety of education and certs</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Team meetings highlight team values, strategic projects, and shared successes/challenges.</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a:p>
            <a:pPr marL="0" lvl="0" indent="0" algn="ctr">
              <a:lnSpc>
                <a:spcPts val="2520"/>
              </a:lnSpc>
              <a:spcBef>
                <a:spcPct val="0"/>
              </a:spcBef>
            </a:pPr>
            <a:r>
              <a:rPr lang="en-US" dirty="0">
                <a:solidFill>
                  <a:srgbClr val="FFFDFC"/>
                </a:solidFill>
                <a:latin typeface="Helvetica Now Light"/>
                <a:ea typeface="Helvetica Now Light"/>
                <a:cs typeface="Helvetica Now Light"/>
                <a:sym typeface="Helvetica Now Light"/>
              </a:rPr>
              <a:t>Auditors accountable for RCM/test steps on their projects.</a:t>
            </a:r>
          </a:p>
          <a:p>
            <a:pPr marL="0" lvl="0" indent="0" algn="ctr">
              <a:lnSpc>
                <a:spcPts val="2520"/>
              </a:lnSpc>
              <a:spcBef>
                <a:spcPct val="0"/>
              </a:spcBef>
            </a:pPr>
            <a:endParaRPr lang="en-US" dirty="0">
              <a:solidFill>
                <a:srgbClr val="FFFDFC"/>
              </a:solidFill>
              <a:latin typeface="Helvetica Now Light"/>
              <a:ea typeface="Helvetica Now Light"/>
              <a:cs typeface="Helvetica Now Light"/>
              <a:sym typeface="Helvetica Now Light"/>
            </a:endParaRPr>
          </a:p>
        </p:txBody>
      </p:sp>
    </p:spTree>
    <p:extLst>
      <p:ext uri="{BB962C8B-B14F-4D97-AF65-F5344CB8AC3E}">
        <p14:creationId xmlns:p14="http://schemas.microsoft.com/office/powerpoint/2010/main" val="71315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D3BC9-DCB2-4613-8945-F4B5158312F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CE02687-2072-0140-A641-ACE8F7B06B45}"/>
              </a:ext>
            </a:extLst>
          </p:cNvPr>
          <p:cNvGrpSpPr/>
          <p:nvPr/>
        </p:nvGrpSpPr>
        <p:grpSpPr>
          <a:xfrm>
            <a:off x="7180636" y="-762657"/>
            <a:ext cx="8724900" cy="8648700"/>
            <a:chOff x="0" y="0"/>
            <a:chExt cx="2297916" cy="2277847"/>
          </a:xfrm>
        </p:grpSpPr>
        <p:sp>
          <p:nvSpPr>
            <p:cNvPr id="3" name="Freeform 3">
              <a:extLst>
                <a:ext uri="{FF2B5EF4-FFF2-40B4-BE49-F238E27FC236}">
                  <a16:creationId xmlns:a16="http://schemas.microsoft.com/office/drawing/2014/main" id="{5E1F490D-7A6B-75CD-73C9-954FA39C3E2B}"/>
                </a:ext>
              </a:extLst>
            </p:cNvPr>
            <p:cNvSpPr/>
            <p:nvPr/>
          </p:nvSpPr>
          <p:spPr>
            <a:xfrm>
              <a:off x="0" y="0"/>
              <a:ext cx="2297916" cy="2277847"/>
            </a:xfrm>
            <a:custGeom>
              <a:avLst/>
              <a:gdLst/>
              <a:ahLst/>
              <a:cxnLst/>
              <a:rect l="l" t="t" r="r" b="b"/>
              <a:pathLst>
                <a:path w="2297916" h="2277847">
                  <a:moveTo>
                    <a:pt x="0" y="0"/>
                  </a:moveTo>
                  <a:lnTo>
                    <a:pt x="2297916" y="0"/>
                  </a:lnTo>
                  <a:lnTo>
                    <a:pt x="2297916" y="2277847"/>
                  </a:lnTo>
                  <a:lnTo>
                    <a:pt x="0" y="2277847"/>
                  </a:lnTo>
                  <a:close/>
                </a:path>
              </a:pathLst>
            </a:custGeom>
            <a:solidFill>
              <a:srgbClr val="510099"/>
            </a:solidFill>
          </p:spPr>
          <p:txBody>
            <a:bodyPr/>
            <a:lstStyle/>
            <a:p>
              <a:endParaRPr lang="en-US"/>
            </a:p>
          </p:txBody>
        </p:sp>
        <p:sp>
          <p:nvSpPr>
            <p:cNvPr id="4" name="TextBox 4">
              <a:extLst>
                <a:ext uri="{FF2B5EF4-FFF2-40B4-BE49-F238E27FC236}">
                  <a16:creationId xmlns:a16="http://schemas.microsoft.com/office/drawing/2014/main" id="{0FD67CF1-DFA2-51F0-BF94-B99B85FE4EDE}"/>
                </a:ext>
              </a:extLst>
            </p:cNvPr>
            <p:cNvSpPr txBox="1"/>
            <p:nvPr/>
          </p:nvSpPr>
          <p:spPr>
            <a:xfrm>
              <a:off x="0" y="-47625"/>
              <a:ext cx="2297916" cy="2325472"/>
            </a:xfrm>
            <a:prstGeom prst="rect">
              <a:avLst/>
            </a:prstGeom>
          </p:spPr>
          <p:txBody>
            <a:bodyPr lIns="50800" tIns="50800" rIns="50800" bIns="50800" rtlCol="0" anchor="ctr"/>
            <a:lstStyle/>
            <a:p>
              <a:pPr algn="ctr">
                <a:lnSpc>
                  <a:spcPts val="3359"/>
                </a:lnSpc>
              </a:pPr>
              <a:endParaRPr/>
            </a:p>
          </p:txBody>
        </p:sp>
      </p:grpSp>
      <p:grpSp>
        <p:nvGrpSpPr>
          <p:cNvPr id="5" name="Group 5">
            <a:extLst>
              <a:ext uri="{FF2B5EF4-FFF2-40B4-BE49-F238E27FC236}">
                <a16:creationId xmlns:a16="http://schemas.microsoft.com/office/drawing/2014/main" id="{E1DBF828-9647-B254-97F6-EE7CDD5B39FF}"/>
              </a:ext>
            </a:extLst>
          </p:cNvPr>
          <p:cNvGrpSpPr/>
          <p:nvPr/>
        </p:nvGrpSpPr>
        <p:grpSpPr>
          <a:xfrm>
            <a:off x="8401050" y="1790700"/>
            <a:ext cx="8724900" cy="7334250"/>
            <a:chOff x="0" y="0"/>
            <a:chExt cx="2297916" cy="1931654"/>
          </a:xfrm>
        </p:grpSpPr>
        <p:sp>
          <p:nvSpPr>
            <p:cNvPr id="6" name="Freeform 6">
              <a:extLst>
                <a:ext uri="{FF2B5EF4-FFF2-40B4-BE49-F238E27FC236}">
                  <a16:creationId xmlns:a16="http://schemas.microsoft.com/office/drawing/2014/main" id="{5367B519-6F24-F853-1E61-8C7D7272DD55}"/>
                </a:ext>
              </a:extLst>
            </p:cNvPr>
            <p:cNvSpPr/>
            <p:nvPr/>
          </p:nvSpPr>
          <p:spPr>
            <a:xfrm>
              <a:off x="0" y="0"/>
              <a:ext cx="2297916" cy="1931654"/>
            </a:xfrm>
            <a:custGeom>
              <a:avLst/>
              <a:gdLst/>
              <a:ahLst/>
              <a:cxnLst/>
              <a:rect l="l" t="t" r="r" b="b"/>
              <a:pathLst>
                <a:path w="2297916" h="1931654">
                  <a:moveTo>
                    <a:pt x="0" y="0"/>
                  </a:moveTo>
                  <a:lnTo>
                    <a:pt x="2297916" y="0"/>
                  </a:lnTo>
                  <a:lnTo>
                    <a:pt x="2297916" y="1931654"/>
                  </a:lnTo>
                  <a:lnTo>
                    <a:pt x="0" y="1931654"/>
                  </a:lnTo>
                  <a:close/>
                </a:path>
              </a:pathLst>
            </a:custGeom>
            <a:solidFill>
              <a:srgbClr val="FF8A00"/>
            </a:solidFill>
          </p:spPr>
          <p:txBody>
            <a:bodyPr/>
            <a:lstStyle/>
            <a:p>
              <a:endParaRPr lang="en-US"/>
            </a:p>
          </p:txBody>
        </p:sp>
        <p:sp>
          <p:nvSpPr>
            <p:cNvPr id="7" name="TextBox 7">
              <a:extLst>
                <a:ext uri="{FF2B5EF4-FFF2-40B4-BE49-F238E27FC236}">
                  <a16:creationId xmlns:a16="http://schemas.microsoft.com/office/drawing/2014/main" id="{5FE64BC9-CDA7-D23D-D469-196C59BD413B}"/>
                </a:ext>
              </a:extLst>
            </p:cNvPr>
            <p:cNvSpPr txBox="1"/>
            <p:nvPr/>
          </p:nvSpPr>
          <p:spPr>
            <a:xfrm>
              <a:off x="0" y="-47625"/>
              <a:ext cx="2297916" cy="1979279"/>
            </a:xfrm>
            <a:prstGeom prst="rect">
              <a:avLst/>
            </a:prstGeom>
          </p:spPr>
          <p:txBody>
            <a:bodyPr lIns="50800" tIns="50800" rIns="50800" bIns="50800" rtlCol="0" anchor="ctr"/>
            <a:lstStyle/>
            <a:p>
              <a:pPr algn="ctr">
                <a:lnSpc>
                  <a:spcPts val="3359"/>
                </a:lnSpc>
              </a:pPr>
              <a:endParaRPr/>
            </a:p>
          </p:txBody>
        </p:sp>
      </p:grpSp>
      <p:grpSp>
        <p:nvGrpSpPr>
          <p:cNvPr id="8" name="Group 8">
            <a:extLst>
              <a:ext uri="{FF2B5EF4-FFF2-40B4-BE49-F238E27FC236}">
                <a16:creationId xmlns:a16="http://schemas.microsoft.com/office/drawing/2014/main" id="{0A86522C-B958-FA8B-421A-A6FAFFFF7A42}"/>
              </a:ext>
            </a:extLst>
          </p:cNvPr>
          <p:cNvGrpSpPr/>
          <p:nvPr/>
        </p:nvGrpSpPr>
        <p:grpSpPr>
          <a:xfrm>
            <a:off x="8401050" y="1790700"/>
            <a:ext cx="7504486" cy="6095343"/>
            <a:chOff x="0" y="0"/>
            <a:chExt cx="10005981" cy="8127124"/>
          </a:xfrm>
        </p:grpSpPr>
        <p:pic>
          <p:nvPicPr>
            <p:cNvPr id="9" name="Picture 9">
              <a:extLst>
                <a:ext uri="{FF2B5EF4-FFF2-40B4-BE49-F238E27FC236}">
                  <a16:creationId xmlns:a16="http://schemas.microsoft.com/office/drawing/2014/main" id="{FCE74056-B6FE-6495-405F-3A42E540EA36}"/>
                </a:ext>
              </a:extLst>
            </p:cNvPr>
            <p:cNvPicPr>
              <a:picLocks noChangeAspect="1"/>
            </p:cNvPicPr>
            <p:nvPr/>
          </p:nvPicPr>
          <p:blipFill>
            <a:blip r:embed="rId3"/>
            <a:srcRect l="4754" r="4754"/>
            <a:stretch>
              <a:fillRect/>
            </a:stretch>
          </p:blipFill>
          <p:spPr>
            <a:xfrm>
              <a:off x="0" y="0"/>
              <a:ext cx="10005981" cy="8127124"/>
            </a:xfrm>
            <a:prstGeom prst="rect">
              <a:avLst/>
            </a:prstGeom>
          </p:spPr>
        </p:pic>
      </p:grpSp>
      <p:sp>
        <p:nvSpPr>
          <p:cNvPr id="10" name="TextBox 10">
            <a:extLst>
              <a:ext uri="{FF2B5EF4-FFF2-40B4-BE49-F238E27FC236}">
                <a16:creationId xmlns:a16="http://schemas.microsoft.com/office/drawing/2014/main" id="{7184533B-B47D-8FAC-7530-E279A42BE63B}"/>
              </a:ext>
            </a:extLst>
          </p:cNvPr>
          <p:cNvSpPr txBox="1"/>
          <p:nvPr/>
        </p:nvSpPr>
        <p:spPr>
          <a:xfrm>
            <a:off x="1030071" y="4999990"/>
            <a:ext cx="5182645" cy="293735"/>
          </a:xfrm>
          <a:prstGeom prst="rect">
            <a:avLst/>
          </a:prstGeom>
        </p:spPr>
        <p:txBody>
          <a:bodyPr lIns="0" tIns="0" rIns="0" bIns="0" rtlCol="0" anchor="t">
            <a:spAutoFit/>
          </a:bodyPr>
          <a:lstStyle/>
          <a:p>
            <a:pPr algn="l">
              <a:lnSpc>
                <a:spcPts val="1820"/>
              </a:lnSpc>
            </a:pPr>
            <a:r>
              <a:rPr lang="en-US" sz="3200" dirty="0">
                <a:solidFill>
                  <a:srgbClr val="000000"/>
                </a:solidFill>
                <a:latin typeface="Helvetica Now Light"/>
                <a:ea typeface="Helvetica Now Light"/>
                <a:cs typeface="Helvetica Now Light"/>
                <a:sym typeface="Helvetica Now Light"/>
              </a:rPr>
              <a:t>If you want</a:t>
            </a:r>
          </a:p>
        </p:txBody>
      </p:sp>
      <p:sp>
        <p:nvSpPr>
          <p:cNvPr id="33" name="TextBox 33">
            <a:extLst>
              <a:ext uri="{FF2B5EF4-FFF2-40B4-BE49-F238E27FC236}">
                <a16:creationId xmlns:a16="http://schemas.microsoft.com/office/drawing/2014/main" id="{E065CBAD-7319-B91B-ED57-C9CD722B4F90}"/>
              </a:ext>
            </a:extLst>
          </p:cNvPr>
          <p:cNvSpPr txBox="1"/>
          <p:nvPr/>
        </p:nvSpPr>
        <p:spPr>
          <a:xfrm>
            <a:off x="1028700" y="2667657"/>
            <a:ext cx="5184015" cy="1846659"/>
          </a:xfrm>
          <a:prstGeom prst="rect">
            <a:avLst/>
          </a:prstGeom>
        </p:spPr>
        <p:txBody>
          <a:bodyPr lIns="0" tIns="0" rIns="0" bIns="0" rtlCol="0" anchor="t">
            <a:spAutoFit/>
          </a:bodyPr>
          <a:lstStyle/>
          <a:p>
            <a:pPr algn="l">
              <a:lnSpc>
                <a:spcPts val="7200"/>
              </a:lnSpc>
            </a:pPr>
            <a:r>
              <a:rPr lang="en-US" sz="6000" b="1" dirty="0">
                <a:solidFill>
                  <a:srgbClr val="000000"/>
                </a:solidFill>
                <a:latin typeface="Gordita Bold"/>
                <a:ea typeface="Gordita Bold"/>
                <a:cs typeface="Gordita Bold"/>
                <a:sym typeface="Gordita Bold"/>
              </a:rPr>
              <a:t>Hire To Meet Your Goals</a:t>
            </a:r>
          </a:p>
        </p:txBody>
      </p:sp>
      <p:sp>
        <p:nvSpPr>
          <p:cNvPr id="35" name="Freeform 35">
            <a:extLst>
              <a:ext uri="{FF2B5EF4-FFF2-40B4-BE49-F238E27FC236}">
                <a16:creationId xmlns:a16="http://schemas.microsoft.com/office/drawing/2014/main" id="{382D2A02-79A6-FC60-09F4-B05BEC00D5C6}"/>
              </a:ext>
            </a:extLst>
          </p:cNvPr>
          <p:cNvSpPr/>
          <p:nvPr/>
        </p:nvSpPr>
        <p:spPr>
          <a:xfrm>
            <a:off x="7681393" y="4496457"/>
            <a:ext cx="18889115" cy="18889115"/>
          </a:xfrm>
          <a:custGeom>
            <a:avLst/>
            <a:gdLst/>
            <a:ahLst/>
            <a:cxnLst/>
            <a:rect l="l" t="t" r="r" b="b"/>
            <a:pathLst>
              <a:path w="18889115" h="18889115">
                <a:moveTo>
                  <a:pt x="0" y="0"/>
                </a:moveTo>
                <a:lnTo>
                  <a:pt x="18889114" y="0"/>
                </a:lnTo>
                <a:lnTo>
                  <a:pt x="18889114" y="18889114"/>
                </a:lnTo>
                <a:lnTo>
                  <a:pt x="0" y="18889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6" name="Rectangle 35">
            <a:extLst>
              <a:ext uri="{FF2B5EF4-FFF2-40B4-BE49-F238E27FC236}">
                <a16:creationId xmlns:a16="http://schemas.microsoft.com/office/drawing/2014/main" id="{F6484DC5-8DD9-8348-22B2-681FB09B403B}"/>
              </a:ext>
            </a:extLst>
          </p:cNvPr>
          <p:cNvSpPr/>
          <p:nvPr/>
        </p:nvSpPr>
        <p:spPr>
          <a:xfrm>
            <a:off x="8401050" y="1790700"/>
            <a:ext cx="7528773" cy="60953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25">
            <a:extLst>
              <a:ext uri="{FF2B5EF4-FFF2-40B4-BE49-F238E27FC236}">
                <a16:creationId xmlns:a16="http://schemas.microsoft.com/office/drawing/2014/main" id="{04590078-1596-108A-7CCB-0E1EDC8E8F75}"/>
              </a:ext>
            </a:extLst>
          </p:cNvPr>
          <p:cNvSpPr/>
          <p:nvPr/>
        </p:nvSpPr>
        <p:spPr>
          <a:xfrm>
            <a:off x="3393095" y="4810676"/>
            <a:ext cx="2522624" cy="471834"/>
          </a:xfrm>
          <a:custGeom>
            <a:avLst/>
            <a:gdLst/>
            <a:ahLst/>
            <a:cxnLst/>
            <a:rect l="l" t="t" r="r" b="b"/>
            <a:pathLst>
              <a:path w="842229" h="157531">
                <a:moveTo>
                  <a:pt x="78766" y="0"/>
                </a:moveTo>
                <a:lnTo>
                  <a:pt x="763463" y="0"/>
                </a:lnTo>
                <a:cubicBezTo>
                  <a:pt x="784353" y="0"/>
                  <a:pt x="804388" y="8298"/>
                  <a:pt x="819159" y="23070"/>
                </a:cubicBezTo>
                <a:cubicBezTo>
                  <a:pt x="833931" y="37841"/>
                  <a:pt x="842229" y="57876"/>
                  <a:pt x="842229" y="78766"/>
                </a:cubicBezTo>
                <a:lnTo>
                  <a:pt x="842229" y="78766"/>
                </a:lnTo>
                <a:cubicBezTo>
                  <a:pt x="842229" y="99656"/>
                  <a:pt x="833931" y="119690"/>
                  <a:pt x="819159" y="134461"/>
                </a:cubicBezTo>
                <a:cubicBezTo>
                  <a:pt x="804388" y="149233"/>
                  <a:pt x="784353" y="157531"/>
                  <a:pt x="763463" y="157531"/>
                </a:cubicBezTo>
                <a:lnTo>
                  <a:pt x="78766" y="157531"/>
                </a:lnTo>
                <a:cubicBezTo>
                  <a:pt x="57876" y="157531"/>
                  <a:pt x="37841" y="149233"/>
                  <a:pt x="23070" y="134461"/>
                </a:cubicBezTo>
                <a:cubicBezTo>
                  <a:pt x="8298" y="119690"/>
                  <a:pt x="0" y="99656"/>
                  <a:pt x="0" y="78766"/>
                </a:cubicBezTo>
                <a:lnTo>
                  <a:pt x="0" y="78766"/>
                </a:lnTo>
                <a:cubicBezTo>
                  <a:pt x="0" y="57876"/>
                  <a:pt x="8298" y="37841"/>
                  <a:pt x="23070" y="23070"/>
                </a:cubicBezTo>
                <a:cubicBezTo>
                  <a:pt x="37841" y="8298"/>
                  <a:pt x="57876" y="0"/>
                  <a:pt x="78766" y="0"/>
                </a:cubicBezTo>
                <a:close/>
              </a:path>
            </a:pathLst>
          </a:custGeom>
          <a:solidFill>
            <a:srgbClr val="FF8A00"/>
          </a:solidFill>
        </p:spPr>
        <p:txBody>
          <a:bodyPr/>
          <a:lstStyle/>
          <a:p>
            <a:endParaRPr lang="en-US"/>
          </a:p>
        </p:txBody>
      </p:sp>
      <p:sp>
        <p:nvSpPr>
          <p:cNvPr id="40" name="TextBox 39">
            <a:extLst>
              <a:ext uri="{FF2B5EF4-FFF2-40B4-BE49-F238E27FC236}">
                <a16:creationId xmlns:a16="http://schemas.microsoft.com/office/drawing/2014/main" id="{543F3B3C-2971-9E70-3ACC-049A0A40F1B0}"/>
              </a:ext>
            </a:extLst>
          </p:cNvPr>
          <p:cNvSpPr txBox="1"/>
          <p:nvPr/>
        </p:nvSpPr>
        <p:spPr>
          <a:xfrm>
            <a:off x="3801747" y="4905187"/>
            <a:ext cx="1435553" cy="350438"/>
          </a:xfrm>
          <a:prstGeom prst="rect">
            <a:avLst/>
          </a:prstGeom>
          <a:noFill/>
        </p:spPr>
        <p:txBody>
          <a:bodyPr wrap="square">
            <a:spAutoFit/>
          </a:bodyPr>
          <a:lstStyle/>
          <a:p>
            <a:pPr algn="ctr">
              <a:lnSpc>
                <a:spcPts val="1960"/>
              </a:lnSpc>
            </a:pPr>
            <a:r>
              <a:rPr lang="en-US" sz="1800" dirty="0">
                <a:solidFill>
                  <a:srgbClr val="FFFDFC"/>
                </a:solidFill>
                <a:latin typeface="Helvetica Now"/>
                <a:ea typeface="Helvetica Now"/>
                <a:cs typeface="Helvetica Now"/>
                <a:sym typeface="Helvetica Now"/>
              </a:rPr>
              <a:t>Innovation</a:t>
            </a:r>
          </a:p>
        </p:txBody>
      </p:sp>
      <p:sp>
        <p:nvSpPr>
          <p:cNvPr id="41" name="TextBox 10">
            <a:extLst>
              <a:ext uri="{FF2B5EF4-FFF2-40B4-BE49-F238E27FC236}">
                <a16:creationId xmlns:a16="http://schemas.microsoft.com/office/drawing/2014/main" id="{5F54630C-9630-719C-6E29-967FC6073EA2}"/>
              </a:ext>
            </a:extLst>
          </p:cNvPr>
          <p:cNvSpPr txBox="1"/>
          <p:nvPr/>
        </p:nvSpPr>
        <p:spPr>
          <a:xfrm>
            <a:off x="993237" y="6362700"/>
            <a:ext cx="5182645" cy="293735"/>
          </a:xfrm>
          <a:prstGeom prst="rect">
            <a:avLst/>
          </a:prstGeom>
        </p:spPr>
        <p:txBody>
          <a:bodyPr lIns="0" tIns="0" rIns="0" bIns="0" rtlCol="0" anchor="t">
            <a:spAutoFit/>
          </a:bodyPr>
          <a:lstStyle/>
          <a:p>
            <a:pPr algn="l">
              <a:lnSpc>
                <a:spcPts val="1820"/>
              </a:lnSpc>
            </a:pPr>
            <a:r>
              <a:rPr lang="en-US" sz="3200" dirty="0">
                <a:solidFill>
                  <a:srgbClr val="000000"/>
                </a:solidFill>
                <a:latin typeface="Helvetica Now Light"/>
                <a:ea typeface="Helvetica Now Light"/>
                <a:cs typeface="Helvetica Now Light"/>
                <a:sym typeface="Helvetica Now Light"/>
              </a:rPr>
              <a:t>Why ask for</a:t>
            </a:r>
          </a:p>
        </p:txBody>
      </p:sp>
      <p:pic>
        <p:nvPicPr>
          <p:cNvPr id="47" name="Picture 46">
            <a:extLst>
              <a:ext uri="{FF2B5EF4-FFF2-40B4-BE49-F238E27FC236}">
                <a16:creationId xmlns:a16="http://schemas.microsoft.com/office/drawing/2014/main" id="{502EE79A-08F3-38C5-EFB7-D437E90FDE6F}"/>
              </a:ext>
            </a:extLst>
          </p:cNvPr>
          <p:cNvPicPr>
            <a:picLocks noChangeAspect="1"/>
          </p:cNvPicPr>
          <p:nvPr/>
        </p:nvPicPr>
        <p:blipFill>
          <a:blip r:embed="rId6"/>
          <a:stretch>
            <a:fillRect/>
          </a:stretch>
        </p:blipFill>
        <p:spPr>
          <a:xfrm>
            <a:off x="8493960" y="2111244"/>
            <a:ext cx="7047475" cy="1198948"/>
          </a:xfrm>
          <a:prstGeom prst="rect">
            <a:avLst/>
          </a:prstGeom>
        </p:spPr>
      </p:pic>
      <p:pic>
        <p:nvPicPr>
          <p:cNvPr id="55" name="Picture 54">
            <a:extLst>
              <a:ext uri="{FF2B5EF4-FFF2-40B4-BE49-F238E27FC236}">
                <a16:creationId xmlns:a16="http://schemas.microsoft.com/office/drawing/2014/main" id="{558605F7-CC8E-8007-1EE9-346883BBF440}"/>
              </a:ext>
            </a:extLst>
          </p:cNvPr>
          <p:cNvPicPr>
            <a:picLocks noChangeAspect="1"/>
          </p:cNvPicPr>
          <p:nvPr/>
        </p:nvPicPr>
        <p:blipFill>
          <a:blip r:embed="rId7"/>
          <a:srcRect l="3608" r="13242" b="2720"/>
          <a:stretch/>
        </p:blipFill>
        <p:spPr>
          <a:xfrm>
            <a:off x="8593724" y="6835571"/>
            <a:ext cx="7178966" cy="435369"/>
          </a:xfrm>
          <a:prstGeom prst="rect">
            <a:avLst/>
          </a:prstGeom>
        </p:spPr>
      </p:pic>
      <p:sp>
        <p:nvSpPr>
          <p:cNvPr id="48" name="Freeform 25">
            <a:extLst>
              <a:ext uri="{FF2B5EF4-FFF2-40B4-BE49-F238E27FC236}">
                <a16:creationId xmlns:a16="http://schemas.microsoft.com/office/drawing/2014/main" id="{64C0B9EB-C3E4-85A2-D415-416C8A351525}"/>
              </a:ext>
            </a:extLst>
          </p:cNvPr>
          <p:cNvSpPr/>
          <p:nvPr/>
        </p:nvSpPr>
        <p:spPr>
          <a:xfrm>
            <a:off x="3506537" y="6184601"/>
            <a:ext cx="2522624" cy="471834"/>
          </a:xfrm>
          <a:custGeom>
            <a:avLst/>
            <a:gdLst/>
            <a:ahLst/>
            <a:cxnLst/>
            <a:rect l="l" t="t" r="r" b="b"/>
            <a:pathLst>
              <a:path w="842229" h="157531">
                <a:moveTo>
                  <a:pt x="78766" y="0"/>
                </a:moveTo>
                <a:lnTo>
                  <a:pt x="763463" y="0"/>
                </a:lnTo>
                <a:cubicBezTo>
                  <a:pt x="784353" y="0"/>
                  <a:pt x="804388" y="8298"/>
                  <a:pt x="819159" y="23070"/>
                </a:cubicBezTo>
                <a:cubicBezTo>
                  <a:pt x="833931" y="37841"/>
                  <a:pt x="842229" y="57876"/>
                  <a:pt x="842229" y="78766"/>
                </a:cubicBezTo>
                <a:lnTo>
                  <a:pt x="842229" y="78766"/>
                </a:lnTo>
                <a:cubicBezTo>
                  <a:pt x="842229" y="99656"/>
                  <a:pt x="833931" y="119690"/>
                  <a:pt x="819159" y="134461"/>
                </a:cubicBezTo>
                <a:cubicBezTo>
                  <a:pt x="804388" y="149233"/>
                  <a:pt x="784353" y="157531"/>
                  <a:pt x="763463" y="157531"/>
                </a:cubicBezTo>
                <a:lnTo>
                  <a:pt x="78766" y="157531"/>
                </a:lnTo>
                <a:cubicBezTo>
                  <a:pt x="57876" y="157531"/>
                  <a:pt x="37841" y="149233"/>
                  <a:pt x="23070" y="134461"/>
                </a:cubicBezTo>
                <a:cubicBezTo>
                  <a:pt x="8298" y="119690"/>
                  <a:pt x="0" y="99656"/>
                  <a:pt x="0" y="78766"/>
                </a:cubicBezTo>
                <a:lnTo>
                  <a:pt x="0" y="78766"/>
                </a:lnTo>
                <a:cubicBezTo>
                  <a:pt x="0" y="57876"/>
                  <a:pt x="8298" y="37841"/>
                  <a:pt x="23070" y="23070"/>
                </a:cubicBezTo>
                <a:cubicBezTo>
                  <a:pt x="37841" y="8298"/>
                  <a:pt x="57876" y="0"/>
                  <a:pt x="78766" y="0"/>
                </a:cubicBezTo>
                <a:close/>
              </a:path>
            </a:pathLst>
          </a:custGeom>
          <a:solidFill>
            <a:srgbClr val="510099"/>
          </a:solidFill>
        </p:spPr>
        <p:txBody>
          <a:bodyPr/>
          <a:lstStyle/>
          <a:p>
            <a:endParaRPr lang="en-US"/>
          </a:p>
        </p:txBody>
      </p:sp>
      <p:sp>
        <p:nvSpPr>
          <p:cNvPr id="49" name="TextBox 48">
            <a:extLst>
              <a:ext uri="{FF2B5EF4-FFF2-40B4-BE49-F238E27FC236}">
                <a16:creationId xmlns:a16="http://schemas.microsoft.com/office/drawing/2014/main" id="{E6F92618-98D3-769F-4B7A-C51817ADB74A}"/>
              </a:ext>
            </a:extLst>
          </p:cNvPr>
          <p:cNvSpPr txBox="1"/>
          <p:nvPr/>
        </p:nvSpPr>
        <p:spPr>
          <a:xfrm>
            <a:off x="3801747" y="6261476"/>
            <a:ext cx="1876011" cy="352532"/>
          </a:xfrm>
          <a:prstGeom prst="rect">
            <a:avLst/>
          </a:prstGeom>
          <a:noFill/>
        </p:spPr>
        <p:txBody>
          <a:bodyPr wrap="square">
            <a:spAutoFit/>
          </a:bodyPr>
          <a:lstStyle/>
          <a:p>
            <a:pPr algn="ctr">
              <a:lnSpc>
                <a:spcPts val="1960"/>
              </a:lnSpc>
            </a:pPr>
            <a:r>
              <a:rPr lang="en-US" sz="1800" dirty="0">
                <a:solidFill>
                  <a:srgbClr val="FFFDFC"/>
                </a:solidFill>
                <a:latin typeface="Helvetica Now"/>
                <a:ea typeface="Helvetica Now"/>
                <a:cs typeface="Helvetica Now"/>
                <a:sym typeface="Helvetica Now"/>
              </a:rPr>
              <a:t>Consistency?</a:t>
            </a:r>
          </a:p>
        </p:txBody>
      </p:sp>
      <p:pic>
        <p:nvPicPr>
          <p:cNvPr id="51" name="Picture 50">
            <a:extLst>
              <a:ext uri="{FF2B5EF4-FFF2-40B4-BE49-F238E27FC236}">
                <a16:creationId xmlns:a16="http://schemas.microsoft.com/office/drawing/2014/main" id="{94F9EB8E-7457-3910-DEEA-A748F96C5B65}"/>
              </a:ext>
            </a:extLst>
          </p:cNvPr>
          <p:cNvPicPr>
            <a:picLocks noChangeAspect="1"/>
          </p:cNvPicPr>
          <p:nvPr/>
        </p:nvPicPr>
        <p:blipFill>
          <a:blip r:embed="rId8"/>
          <a:stretch>
            <a:fillRect/>
          </a:stretch>
        </p:blipFill>
        <p:spPr>
          <a:xfrm>
            <a:off x="8430964" y="3999659"/>
            <a:ext cx="7504487" cy="619637"/>
          </a:xfrm>
          <a:prstGeom prst="rect">
            <a:avLst/>
          </a:prstGeom>
        </p:spPr>
      </p:pic>
      <p:pic>
        <p:nvPicPr>
          <p:cNvPr id="53" name="Picture 52">
            <a:extLst>
              <a:ext uri="{FF2B5EF4-FFF2-40B4-BE49-F238E27FC236}">
                <a16:creationId xmlns:a16="http://schemas.microsoft.com/office/drawing/2014/main" id="{6FF96E93-FFB8-3BDB-D566-478D18F6F45B}"/>
              </a:ext>
            </a:extLst>
          </p:cNvPr>
          <p:cNvPicPr>
            <a:picLocks noChangeAspect="1"/>
          </p:cNvPicPr>
          <p:nvPr/>
        </p:nvPicPr>
        <p:blipFill>
          <a:blip r:embed="rId9"/>
          <a:stretch>
            <a:fillRect/>
          </a:stretch>
        </p:blipFill>
        <p:spPr>
          <a:xfrm>
            <a:off x="8559288" y="5535236"/>
            <a:ext cx="7358392" cy="517605"/>
          </a:xfrm>
          <a:prstGeom prst="rect">
            <a:avLst/>
          </a:prstGeom>
        </p:spPr>
      </p:pic>
      <p:pic>
        <p:nvPicPr>
          <p:cNvPr id="57" name="Picture 56">
            <a:extLst>
              <a:ext uri="{FF2B5EF4-FFF2-40B4-BE49-F238E27FC236}">
                <a16:creationId xmlns:a16="http://schemas.microsoft.com/office/drawing/2014/main" id="{FEBEF6E9-0F57-D010-0274-47F905187CA6}"/>
              </a:ext>
            </a:extLst>
          </p:cNvPr>
          <p:cNvPicPr>
            <a:picLocks noChangeAspect="1"/>
          </p:cNvPicPr>
          <p:nvPr/>
        </p:nvPicPr>
        <p:blipFill>
          <a:blip r:embed="rId10"/>
          <a:stretch>
            <a:fillRect/>
          </a:stretch>
        </p:blipFill>
        <p:spPr>
          <a:xfrm>
            <a:off x="8499403" y="6228095"/>
            <a:ext cx="7072606" cy="546047"/>
          </a:xfrm>
          <a:prstGeom prst="rect">
            <a:avLst/>
          </a:prstGeom>
        </p:spPr>
      </p:pic>
      <p:pic>
        <p:nvPicPr>
          <p:cNvPr id="59" name="Picture 58">
            <a:extLst>
              <a:ext uri="{FF2B5EF4-FFF2-40B4-BE49-F238E27FC236}">
                <a16:creationId xmlns:a16="http://schemas.microsoft.com/office/drawing/2014/main" id="{64A4404B-C980-4D2D-50EE-DE1FE0195844}"/>
              </a:ext>
            </a:extLst>
          </p:cNvPr>
          <p:cNvPicPr>
            <a:picLocks noChangeAspect="1"/>
          </p:cNvPicPr>
          <p:nvPr/>
        </p:nvPicPr>
        <p:blipFill>
          <a:blip r:embed="rId11"/>
          <a:stretch>
            <a:fillRect/>
          </a:stretch>
        </p:blipFill>
        <p:spPr>
          <a:xfrm>
            <a:off x="8399792" y="3387767"/>
            <a:ext cx="7293485" cy="282589"/>
          </a:xfrm>
          <a:prstGeom prst="rect">
            <a:avLst/>
          </a:prstGeom>
        </p:spPr>
      </p:pic>
      <p:pic>
        <p:nvPicPr>
          <p:cNvPr id="61" name="Picture 60">
            <a:extLst>
              <a:ext uri="{FF2B5EF4-FFF2-40B4-BE49-F238E27FC236}">
                <a16:creationId xmlns:a16="http://schemas.microsoft.com/office/drawing/2014/main" id="{BB8EF978-E565-2915-0900-E4CD0DB09FE5}"/>
              </a:ext>
            </a:extLst>
          </p:cNvPr>
          <p:cNvPicPr>
            <a:picLocks noChangeAspect="1"/>
          </p:cNvPicPr>
          <p:nvPr/>
        </p:nvPicPr>
        <p:blipFill>
          <a:blip r:embed="rId12"/>
          <a:stretch>
            <a:fillRect/>
          </a:stretch>
        </p:blipFill>
        <p:spPr>
          <a:xfrm>
            <a:off x="8429695" y="5042835"/>
            <a:ext cx="7358392" cy="463959"/>
          </a:xfrm>
          <a:prstGeom prst="rect">
            <a:avLst/>
          </a:prstGeom>
        </p:spPr>
      </p:pic>
      <p:pic>
        <p:nvPicPr>
          <p:cNvPr id="63" name="Picture 62">
            <a:extLst>
              <a:ext uri="{FF2B5EF4-FFF2-40B4-BE49-F238E27FC236}">
                <a16:creationId xmlns:a16="http://schemas.microsoft.com/office/drawing/2014/main" id="{0AAC9B89-BA01-E9D8-9520-0D777D6B2839}"/>
              </a:ext>
            </a:extLst>
          </p:cNvPr>
          <p:cNvPicPr>
            <a:picLocks noChangeAspect="1"/>
          </p:cNvPicPr>
          <p:nvPr/>
        </p:nvPicPr>
        <p:blipFill>
          <a:blip r:embed="rId13"/>
          <a:srcRect r="2663"/>
          <a:stretch/>
        </p:blipFill>
        <p:spPr>
          <a:xfrm>
            <a:off x="8401051" y="2033669"/>
            <a:ext cx="7219950" cy="516571"/>
          </a:xfrm>
          <a:prstGeom prst="rect">
            <a:avLst/>
          </a:prstGeom>
        </p:spPr>
      </p:pic>
      <mc:AlternateContent xmlns:mc="http://schemas.openxmlformats.org/markup-compatibility/2006" xmlns:p14="http://schemas.microsoft.com/office/powerpoint/2010/main">
        <mc:Choice Requires="p14">
          <p:contentPart p14:bwMode="auto" r:id="rId14">
            <p14:nvContentPartPr>
              <p14:cNvPr id="64" name="Ink 63">
                <a:extLst>
                  <a:ext uri="{FF2B5EF4-FFF2-40B4-BE49-F238E27FC236}">
                    <a16:creationId xmlns:a16="http://schemas.microsoft.com/office/drawing/2014/main" id="{3D85E207-ADAC-26AF-CFA0-75B38AFC90FB}"/>
                  </a:ext>
                </a:extLst>
              </p14:cNvPr>
              <p14:cNvContentPartPr/>
              <p14:nvPr/>
            </p14:nvContentPartPr>
            <p14:xfrm>
              <a:off x="11164500" y="6645960"/>
              <a:ext cx="249480" cy="360"/>
            </p14:xfrm>
          </p:contentPart>
        </mc:Choice>
        <mc:Fallback xmlns="">
          <p:pic>
            <p:nvPicPr>
              <p:cNvPr id="64" name="Ink 63">
                <a:extLst>
                  <a:ext uri="{FF2B5EF4-FFF2-40B4-BE49-F238E27FC236}">
                    <a16:creationId xmlns:a16="http://schemas.microsoft.com/office/drawing/2014/main" id="{3D85E207-ADAC-26AF-CFA0-75B38AFC90FB}"/>
                  </a:ext>
                </a:extLst>
              </p:cNvPr>
              <p:cNvPicPr/>
              <p:nvPr/>
            </p:nvPicPr>
            <p:blipFill>
              <a:blip r:embed="rId15"/>
              <a:stretch>
                <a:fillRect/>
              </a:stretch>
            </p:blipFill>
            <p:spPr>
              <a:xfrm>
                <a:off x="11110860" y="6537960"/>
                <a:ext cx="357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5" name="Ink 64">
                <a:extLst>
                  <a:ext uri="{FF2B5EF4-FFF2-40B4-BE49-F238E27FC236}">
                    <a16:creationId xmlns:a16="http://schemas.microsoft.com/office/drawing/2014/main" id="{3A9D487D-4FB7-E00C-AF88-6EAA728286BF}"/>
                  </a:ext>
                </a:extLst>
              </p14:cNvPr>
              <p14:cNvContentPartPr/>
              <p14:nvPr/>
            </p14:nvContentPartPr>
            <p14:xfrm>
              <a:off x="11039580" y="6596640"/>
              <a:ext cx="407160" cy="360"/>
            </p14:xfrm>
          </p:contentPart>
        </mc:Choice>
        <mc:Fallback xmlns="">
          <p:pic>
            <p:nvPicPr>
              <p:cNvPr id="65" name="Ink 64">
                <a:extLst>
                  <a:ext uri="{FF2B5EF4-FFF2-40B4-BE49-F238E27FC236}">
                    <a16:creationId xmlns:a16="http://schemas.microsoft.com/office/drawing/2014/main" id="{3A9D487D-4FB7-E00C-AF88-6EAA728286BF}"/>
                  </a:ext>
                </a:extLst>
              </p:cNvPr>
              <p:cNvPicPr/>
              <p:nvPr/>
            </p:nvPicPr>
            <p:blipFill>
              <a:blip r:embed="rId17"/>
              <a:stretch>
                <a:fillRect/>
              </a:stretch>
            </p:blipFill>
            <p:spPr>
              <a:xfrm>
                <a:off x="10985580" y="6488640"/>
                <a:ext cx="514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6" name="Ink 65">
                <a:extLst>
                  <a:ext uri="{FF2B5EF4-FFF2-40B4-BE49-F238E27FC236}">
                    <a16:creationId xmlns:a16="http://schemas.microsoft.com/office/drawing/2014/main" id="{3F57A989-3CCF-5A9E-FA75-C9941B548227}"/>
                  </a:ext>
                </a:extLst>
              </p14:cNvPr>
              <p14:cNvContentPartPr/>
              <p14:nvPr/>
            </p14:nvContentPartPr>
            <p14:xfrm>
              <a:off x="9770940" y="6563880"/>
              <a:ext cx="1626480" cy="360"/>
            </p14:xfrm>
          </p:contentPart>
        </mc:Choice>
        <mc:Fallback xmlns="">
          <p:pic>
            <p:nvPicPr>
              <p:cNvPr id="66" name="Ink 65">
                <a:extLst>
                  <a:ext uri="{FF2B5EF4-FFF2-40B4-BE49-F238E27FC236}">
                    <a16:creationId xmlns:a16="http://schemas.microsoft.com/office/drawing/2014/main" id="{3F57A989-3CCF-5A9E-FA75-C9941B548227}"/>
                  </a:ext>
                </a:extLst>
              </p:cNvPr>
              <p:cNvPicPr/>
              <p:nvPr/>
            </p:nvPicPr>
            <p:blipFill>
              <a:blip r:embed="rId19"/>
              <a:stretch>
                <a:fillRect/>
              </a:stretch>
            </p:blipFill>
            <p:spPr>
              <a:xfrm>
                <a:off x="9716940" y="6455880"/>
                <a:ext cx="1734120" cy="216000"/>
              </a:xfrm>
              <a:prstGeom prst="rect">
                <a:avLst/>
              </a:prstGeom>
            </p:spPr>
          </p:pic>
        </mc:Fallback>
      </mc:AlternateContent>
    </p:spTree>
    <p:extLst>
      <p:ext uri="{BB962C8B-B14F-4D97-AF65-F5344CB8AC3E}">
        <p14:creationId xmlns:p14="http://schemas.microsoft.com/office/powerpoint/2010/main" val="376607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6555</TotalTime>
  <Words>2273</Words>
  <Application>Microsoft Office PowerPoint</Application>
  <PresentationFormat>Custom</PresentationFormat>
  <Paragraphs>191</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Helvetica Now Light</vt:lpstr>
      <vt:lpstr>Arial</vt:lpstr>
      <vt:lpstr>Nexa Heavy</vt:lpstr>
      <vt:lpstr>Calibri</vt:lpstr>
      <vt:lpstr>Helvetica Now</vt:lpstr>
      <vt:lpstr>Gordita Bold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Animated and Interactive Consulting Presentation</dc:title>
  <dc:creator>Daniel</dc:creator>
  <cp:lastModifiedBy>Daniel McCarville</cp:lastModifiedBy>
  <cp:revision>15</cp:revision>
  <dcterms:created xsi:type="dcterms:W3CDTF">2006-08-16T00:00:00Z</dcterms:created>
  <dcterms:modified xsi:type="dcterms:W3CDTF">2025-04-13T20:53:51Z</dcterms:modified>
  <dc:identifier>DAGd-HQyXQo</dc:identifier>
</cp:coreProperties>
</file>